
<file path=[Content_Types].xml><?xml version="1.0" encoding="utf-8"?>
<Types xmlns="http://schemas.openxmlformats.org/package/2006/content-types">
  <Default Extension="png" ContentType="image/png"/>
  <Default Extension="mov" ContentType="video/quicktime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86" r:id="rId4"/>
    <p:sldId id="259" r:id="rId5"/>
    <p:sldId id="260" r:id="rId6"/>
    <p:sldId id="258" r:id="rId7"/>
    <p:sldId id="287" r:id="rId8"/>
    <p:sldId id="288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83" r:id="rId18"/>
    <p:sldId id="271" r:id="rId19"/>
    <p:sldId id="269" r:id="rId20"/>
    <p:sldId id="270" r:id="rId21"/>
    <p:sldId id="273" r:id="rId22"/>
    <p:sldId id="275" r:id="rId23"/>
    <p:sldId id="276" r:id="rId24"/>
    <p:sldId id="277" r:id="rId25"/>
    <p:sldId id="278" r:id="rId26"/>
    <p:sldId id="280" r:id="rId27"/>
    <p:sldId id="281" r:id="rId28"/>
    <p:sldId id="274" r:id="rId29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D981"/>
    <a:srgbClr val="3D4762"/>
    <a:srgbClr val="0E2A33"/>
    <a:srgbClr val="D5CA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83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 forrás tervezetten felhasználható lesz a következő célokra is: nem lakás/lakhatási célú ingatlanvásárlásra vagy fejlesztésre, részesedésvásárlás (maximum 30%-a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</a:t>
            </a: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teljes forrásfelhasználásnak)</a:t>
            </a:r>
            <a:endParaRPr lang="hu-HU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 beruházás eszközére nem aktiválható, de annak érdekében felmerülhető egyéb költségek (maximum 25%-a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</a:t>
            </a: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teljes forrásfelhasználásnak), mint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sales</a:t>
            </a: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- és marketingköltségek, egyéb bérköltségek, bérleti vagy lízing díjak,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stb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1254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BAE85B-5A51-DBC0-3101-549C37F34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>
            <a:extLst>
              <a:ext uri="{FF2B5EF4-FFF2-40B4-BE49-F238E27FC236}">
                <a16:creationId xmlns:a16="http://schemas.microsoft.com/office/drawing/2014/main" id="{74530784-4540-B8D0-1709-C568B8137B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Jegyzetek helye 2">
            <a:extLst>
              <a:ext uri="{FF2B5EF4-FFF2-40B4-BE49-F238E27FC236}">
                <a16:creationId xmlns:a16="http://schemas.microsoft.com/office/drawing/2014/main" id="{C2558845-FC8B-C020-1EE5-FBA3E7BF4F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 forrás tervezetten felhasználható lesz a következő célokra is: nem lakás/lakhatási célú ingatlanvásárlásra vagy fejlesztésre, részesedésvásárlás (maximum 30%-a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</a:t>
            </a: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teljes forrásfelhasználásnak)</a:t>
            </a:r>
            <a:endParaRPr lang="hu-HU" sz="18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 beruházás eszközére nem aktiválható, de annak érdekében felmerülhető egyéb költségek (maximum 25%-a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</a:t>
            </a: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 teljes forrásfelhasználásnak), mint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sales</a:t>
            </a:r>
            <a:r>
              <a:rPr lang="hu-HU" sz="18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- és marketingköltségek, egyéb bérköltségek, bérleti vagy lízing díjak, </a:t>
            </a:r>
            <a:r>
              <a:rPr lang="hu-HU" sz="1800" dirty="0" err="1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stb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21178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914400" y="138112"/>
            <a:ext cx="16459200" cy="22621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914400" y="2400300"/>
            <a:ext cx="16459200" cy="7886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"/>
          <p:cNvSpPr/>
          <p:nvPr/>
        </p:nvSpPr>
        <p:spPr>
          <a:xfrm>
            <a:off x="2081" y="9162553"/>
            <a:ext cx="18283837" cy="34375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5" name="Rectangle"/>
          <p:cNvSpPr/>
          <p:nvPr/>
        </p:nvSpPr>
        <p:spPr>
          <a:xfrm>
            <a:off x="2082" y="769980"/>
            <a:ext cx="18283837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6" name="Rectangle"/>
          <p:cNvSpPr/>
          <p:nvPr/>
        </p:nvSpPr>
        <p:spPr>
          <a:xfrm rot="16200000">
            <a:off x="-4001558" y="5126313"/>
            <a:ext cx="10325101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7" name="Rectangle"/>
          <p:cNvSpPr/>
          <p:nvPr/>
        </p:nvSpPr>
        <p:spPr>
          <a:xfrm rot="16200000">
            <a:off x="11836416" y="5126313"/>
            <a:ext cx="10325101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8" name="Demján Sándor…"/>
          <p:cNvSpPr txBox="1"/>
          <p:nvPr/>
        </p:nvSpPr>
        <p:spPr>
          <a:xfrm>
            <a:off x="3912799" y="2711864"/>
            <a:ext cx="10462402" cy="2860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/>
          <a:p>
            <a:pPr algn="ctr">
              <a:defRPr sz="8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dirty="0"/>
              <a:t>Demján Sándor</a:t>
            </a:r>
          </a:p>
          <a:p>
            <a:pPr algn="ctr">
              <a:defRPr sz="8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rPr dirty="0" err="1"/>
              <a:t>Tőkeprogram</a:t>
            </a:r>
            <a:endParaRPr dirty="0"/>
          </a:p>
        </p:txBody>
      </p:sp>
      <p:sp>
        <p:nvSpPr>
          <p:cNvPr id="99" name="100 milliárd forintos keretösszeg…"/>
          <p:cNvSpPr txBox="1"/>
          <p:nvPr/>
        </p:nvSpPr>
        <p:spPr>
          <a:xfrm>
            <a:off x="6545855" y="5968188"/>
            <a:ext cx="5196292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/>
          <a:p>
            <a:pPr algn="ctr">
              <a:defRPr sz="2100"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sz="2400" dirty="0">
                <a:latin typeface="Avenir Heavy"/>
                <a:ea typeface="Avenir Heavy"/>
                <a:cs typeface="Avenir Heavy"/>
                <a:sym typeface="Avenir Heavy"/>
              </a:rPr>
              <a:t>100 </a:t>
            </a:r>
            <a:r>
              <a:rPr sz="2400" dirty="0" err="1">
                <a:latin typeface="Avenir Heavy"/>
                <a:ea typeface="Avenir Heavy"/>
                <a:cs typeface="Avenir Heavy"/>
                <a:sym typeface="Avenir Heavy"/>
              </a:rPr>
              <a:t>milliárd</a:t>
            </a:r>
            <a:r>
              <a:rPr sz="2400" dirty="0">
                <a:latin typeface="Avenir Heavy"/>
                <a:ea typeface="Avenir Heavy"/>
                <a:cs typeface="Avenir Heavy"/>
                <a:sym typeface="Avenir Heavy"/>
              </a:rPr>
              <a:t> </a:t>
            </a:r>
            <a:r>
              <a:rPr sz="2400" dirty="0" err="1"/>
              <a:t>forintos</a:t>
            </a:r>
            <a:r>
              <a:rPr sz="2400" dirty="0"/>
              <a:t> </a:t>
            </a:r>
            <a:r>
              <a:rPr sz="2400" dirty="0" err="1"/>
              <a:t>keretösszeg</a:t>
            </a:r>
            <a:r>
              <a:rPr sz="2400" dirty="0"/>
              <a:t> </a:t>
            </a:r>
          </a:p>
          <a:p>
            <a:pPr algn="ctr">
              <a:defRPr sz="2100"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sz="2400" dirty="0"/>
              <a:t>a </a:t>
            </a:r>
            <a:r>
              <a:rPr sz="2400" dirty="0" err="1"/>
              <a:t>hazai</a:t>
            </a:r>
            <a:r>
              <a:rPr sz="2400" dirty="0"/>
              <a:t> </a:t>
            </a:r>
            <a:r>
              <a:rPr sz="2400" dirty="0" err="1"/>
              <a:t>vállalkozások</a:t>
            </a:r>
            <a:r>
              <a:rPr sz="2400" dirty="0"/>
              <a:t> </a:t>
            </a:r>
            <a:r>
              <a:rPr sz="2400" dirty="0" err="1"/>
              <a:t>növekedéséért</a:t>
            </a:r>
            <a:r>
              <a:rPr sz="2400" dirty="0"/>
              <a:t>.</a:t>
            </a:r>
          </a:p>
        </p:txBody>
      </p:sp>
      <p:sp>
        <p:nvSpPr>
          <p:cNvPr id="100" name="dr. Balog Ádám…"/>
          <p:cNvSpPr txBox="1"/>
          <p:nvPr/>
        </p:nvSpPr>
        <p:spPr>
          <a:xfrm>
            <a:off x="6683717" y="7464362"/>
            <a:ext cx="4920577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/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sz="2000" dirty="0"/>
              <a:t>Dr. Balog Ádám</a:t>
            </a:r>
          </a:p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sz="2000" i="0" dirty="0">
                <a:solidFill>
                  <a:schemeClr val="bg1"/>
                </a:solidFill>
                <a:effectLst/>
                <a:latin typeface="Avenir Book"/>
              </a:rPr>
              <a:t>MKIK alelnök</a:t>
            </a:r>
            <a:endParaRPr lang="hu-HU" sz="2000" dirty="0"/>
          </a:p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sz="2000" dirty="0"/>
              <a:t>MKIK Tőkealap-kezelő Zrt. Igazgatóság elnöke</a:t>
            </a:r>
            <a:endParaRPr sz="20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Group"/>
          <p:cNvGrpSpPr/>
          <p:nvPr/>
        </p:nvGrpSpPr>
        <p:grpSpPr>
          <a:xfrm>
            <a:off x="914400" y="2171698"/>
            <a:ext cx="16459200" cy="5943605"/>
            <a:chOff x="0" y="0"/>
            <a:chExt cx="16459200" cy="5943604"/>
          </a:xfrm>
        </p:grpSpPr>
        <p:sp>
          <p:nvSpPr>
            <p:cNvPr id="102" name="Rectangle 9"/>
            <p:cNvSpPr/>
            <p:nvPr/>
          </p:nvSpPr>
          <p:spPr>
            <a:xfrm>
              <a:off x="0" y="0"/>
              <a:ext cx="8128000" cy="5943604"/>
            </a:xfrm>
            <a:prstGeom prst="rect">
              <a:avLst/>
            </a:prstGeom>
            <a:noFill/>
            <a:ln w="12700" cap="flat">
              <a:solidFill>
                <a:srgbClr val="D9D9D9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03" name="Rectangle 10"/>
            <p:cNvSpPr/>
            <p:nvPr/>
          </p:nvSpPr>
          <p:spPr>
            <a:xfrm>
              <a:off x="8331200" y="0"/>
              <a:ext cx="8128000" cy="5943604"/>
            </a:xfrm>
            <a:prstGeom prst="rect">
              <a:avLst/>
            </a:prstGeom>
            <a:solidFill>
              <a:srgbClr val="0D2A33"/>
            </a:solidFill>
            <a:ln w="12700" cap="flat">
              <a:solidFill>
                <a:srgbClr val="D9D9D9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04" name="Oval 15"/>
            <p:cNvSpPr/>
            <p:nvPr/>
          </p:nvSpPr>
          <p:spPr>
            <a:xfrm>
              <a:off x="7205117" y="1947206"/>
              <a:ext cx="2049190" cy="2049190"/>
            </a:xfrm>
            <a:prstGeom prst="ellipse">
              <a:avLst/>
            </a:prstGeom>
            <a:solidFill>
              <a:srgbClr val="0D2A33"/>
            </a:solidFill>
            <a:ln w="190500" cap="flat">
              <a:solidFill>
                <a:srgbClr val="05D981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05" name="Rectangle 12"/>
            <p:cNvSpPr/>
            <p:nvPr/>
          </p:nvSpPr>
          <p:spPr>
            <a:xfrm>
              <a:off x="2171700" y="1"/>
              <a:ext cx="3778624" cy="1143001"/>
            </a:xfrm>
            <a:prstGeom prst="rect">
              <a:avLst/>
            </a:prstGeom>
            <a:solidFill>
              <a:srgbClr val="05D981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06" name="Rectangle 13"/>
            <p:cNvSpPr/>
            <p:nvPr/>
          </p:nvSpPr>
          <p:spPr>
            <a:xfrm>
              <a:off x="10508877" y="1"/>
              <a:ext cx="3778624" cy="1143001"/>
            </a:xfrm>
            <a:prstGeom prst="rect">
              <a:avLst/>
            </a:prstGeom>
            <a:solidFill>
              <a:srgbClr val="05D981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107" name="Text Placeholder 8"/>
            <p:cNvSpPr txBox="1"/>
            <p:nvPr/>
          </p:nvSpPr>
          <p:spPr>
            <a:xfrm>
              <a:off x="9483151" y="2047716"/>
              <a:ext cx="6589910" cy="34728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normAutofit/>
            </a:bodyPr>
            <a:lstStyle/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#Kamatfizetés a bankok felé.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#Kötött felhasználási cél.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#Utó vagy részteljesítés szerinti finanszírozás.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#Fedezet szükséges.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#Önerő szükséges.</a:t>
              </a:r>
            </a:p>
          </p:txBody>
        </p:sp>
        <p:sp>
          <p:nvSpPr>
            <p:cNvPr id="108" name="Text Placeholder 7"/>
            <p:cNvSpPr txBox="1"/>
            <p:nvPr/>
          </p:nvSpPr>
          <p:spPr>
            <a:xfrm>
              <a:off x="382390" y="2047716"/>
              <a:ext cx="6589910" cy="34728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normAutofit/>
            </a:bodyPr>
            <a:lstStyle/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#Hozam elvárás a befektető részéről.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#A hitelhez képest szabadabban felhasználható.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#Előfinanszírozás.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#Fedezet nincs.</a:t>
              </a:r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>
                <a:lnSpc>
                  <a:spcPts val="28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#Önerő nem kell, de önerővé válhat.</a:t>
              </a:r>
            </a:p>
          </p:txBody>
        </p:sp>
        <p:sp>
          <p:nvSpPr>
            <p:cNvPr id="109" name="Text Placeholder 5"/>
            <p:cNvSpPr txBox="1"/>
            <p:nvPr/>
          </p:nvSpPr>
          <p:spPr>
            <a:xfrm>
              <a:off x="10502900" y="222120"/>
              <a:ext cx="3784601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3400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HITEL</a:t>
              </a:r>
            </a:p>
          </p:txBody>
        </p:sp>
        <p:sp>
          <p:nvSpPr>
            <p:cNvPr id="110" name="Text Placeholder 3"/>
            <p:cNvSpPr txBox="1"/>
            <p:nvPr/>
          </p:nvSpPr>
          <p:spPr>
            <a:xfrm>
              <a:off x="2177677" y="222120"/>
              <a:ext cx="3772647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3400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TŐKE</a:t>
              </a:r>
            </a:p>
          </p:txBody>
        </p:sp>
        <p:sp>
          <p:nvSpPr>
            <p:cNvPr id="111" name="VS"/>
            <p:cNvSpPr txBox="1"/>
            <p:nvPr/>
          </p:nvSpPr>
          <p:spPr>
            <a:xfrm>
              <a:off x="7801497" y="2600966"/>
              <a:ext cx="856206" cy="8432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5800">
                  <a:solidFill>
                    <a:srgbClr val="FFFFFF"/>
                  </a:solidFill>
                </a:defRPr>
              </a:lvl1pPr>
            </a:lstStyle>
            <a:p>
              <a:r>
                <a:t>VS</a:t>
              </a:r>
            </a:p>
          </p:txBody>
        </p:sp>
      </p:grpSp>
      <p:sp>
        <p:nvSpPr>
          <p:cNvPr id="113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4" name="Rectangle 4">
            <a:extLst>
              <a:ext uri="{FF2B5EF4-FFF2-40B4-BE49-F238E27FC236}">
                <a16:creationId xmlns:a16="http://schemas.microsoft.com/office/drawing/2014/main" id="{842BB7A1-BD11-F9EC-70C0-C6891D411EF9}"/>
              </a:ext>
            </a:extLst>
          </p:cNvPr>
          <p:cNvSpPr/>
          <p:nvPr/>
        </p:nvSpPr>
        <p:spPr>
          <a:xfrm>
            <a:off x="5533529" y="0"/>
            <a:ext cx="7220942" cy="10287000"/>
          </a:xfrm>
          <a:prstGeom prst="rect">
            <a:avLst/>
          </a:prstGeom>
          <a:solidFill>
            <a:srgbClr val="05D98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>
              <a:highlight>
                <a:srgbClr val="203868"/>
              </a:highlight>
            </a:endParaRPr>
          </a:p>
        </p:txBody>
      </p:sp>
      <p:sp>
        <p:nvSpPr>
          <p:cNvPr id="15" name="TextBox 7">
            <a:extLst>
              <a:ext uri="{FF2B5EF4-FFF2-40B4-BE49-F238E27FC236}">
                <a16:creationId xmlns:a16="http://schemas.microsoft.com/office/drawing/2014/main" id="{B1E337E4-9B8D-6824-045F-563B54FE81DD}"/>
              </a:ext>
            </a:extLst>
          </p:cNvPr>
          <p:cNvSpPr txBox="1"/>
          <p:nvPr/>
        </p:nvSpPr>
        <p:spPr>
          <a:xfrm>
            <a:off x="6302021" y="2032346"/>
            <a:ext cx="5801960" cy="2031325"/>
          </a:xfrm>
          <a:prstGeom prst="rect">
            <a:avLst/>
          </a:prstGeom>
          <a:ln w="38100"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hu-HU" sz="6600" b="1" dirty="0">
                <a:solidFill>
                  <a:schemeClr val="tx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DS </a:t>
            </a:r>
            <a:r>
              <a:rPr lang="en-US" sz="6600" b="1" dirty="0">
                <a:solidFill>
                  <a:schemeClr val="tx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Tőke</a:t>
            </a:r>
            <a:r>
              <a:rPr lang="hu-HU" sz="6600" b="1" dirty="0">
                <a:solidFill>
                  <a:schemeClr val="tx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program</a:t>
            </a:r>
            <a:endParaRPr lang="en-US" sz="6600" b="1" dirty="0">
              <a:solidFill>
                <a:schemeClr val="tx1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6" name="TextBox 7">
            <a:extLst>
              <a:ext uri="{FF2B5EF4-FFF2-40B4-BE49-F238E27FC236}">
                <a16:creationId xmlns:a16="http://schemas.microsoft.com/office/drawing/2014/main" id="{27E13E48-A589-DEC2-6199-E7CEF4AC5460}"/>
              </a:ext>
            </a:extLst>
          </p:cNvPr>
          <p:cNvSpPr txBox="1"/>
          <p:nvPr/>
        </p:nvSpPr>
        <p:spPr>
          <a:xfrm>
            <a:off x="13763135" y="2586650"/>
            <a:ext cx="3029510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hu-HU" sz="9600" b="1" dirty="0">
                <a:solidFill>
                  <a:schemeClr val="bg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Hitel</a:t>
            </a:r>
            <a:endParaRPr lang="en-US" sz="9600" b="1" dirty="0">
              <a:solidFill>
                <a:schemeClr val="bg1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17" name="TextBox 7">
            <a:extLst>
              <a:ext uri="{FF2B5EF4-FFF2-40B4-BE49-F238E27FC236}">
                <a16:creationId xmlns:a16="http://schemas.microsoft.com/office/drawing/2014/main" id="{087FA477-5B86-5CE5-18B3-1C4AB84DAD21}"/>
              </a:ext>
            </a:extLst>
          </p:cNvPr>
          <p:cNvSpPr txBox="1"/>
          <p:nvPr/>
        </p:nvSpPr>
        <p:spPr>
          <a:xfrm>
            <a:off x="1495354" y="2586764"/>
            <a:ext cx="3029510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US" sz="9600" b="1" dirty="0">
                <a:solidFill>
                  <a:schemeClr val="bg1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Tőke</a:t>
            </a:r>
          </a:p>
        </p:txBody>
      </p:sp>
      <p:graphicFrame>
        <p:nvGraphicFramePr>
          <p:cNvPr id="18" name="Táblázat 17">
            <a:extLst>
              <a:ext uri="{FF2B5EF4-FFF2-40B4-BE49-F238E27FC236}">
                <a16:creationId xmlns:a16="http://schemas.microsoft.com/office/drawing/2014/main" id="{84F8374C-4C46-6EA2-F95A-4259FB17F6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323326"/>
              </p:ext>
            </p:extLst>
          </p:nvPr>
        </p:nvGraphicFramePr>
        <p:xfrm>
          <a:off x="604690" y="4498257"/>
          <a:ext cx="17196620" cy="45634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937981">
                  <a:extLst>
                    <a:ext uri="{9D8B030D-6E8A-4147-A177-3AD203B41FA5}">
                      <a16:colId xmlns:a16="http://schemas.microsoft.com/office/drawing/2014/main" val="1684013439"/>
                    </a:ext>
                  </a:extLst>
                </a:gridCol>
                <a:gridCol w="7199937">
                  <a:extLst>
                    <a:ext uri="{9D8B030D-6E8A-4147-A177-3AD203B41FA5}">
                      <a16:colId xmlns:a16="http://schemas.microsoft.com/office/drawing/2014/main" val="108063073"/>
                    </a:ext>
                  </a:extLst>
                </a:gridCol>
                <a:gridCol w="5058702">
                  <a:extLst>
                    <a:ext uri="{9D8B030D-6E8A-4147-A177-3AD203B41FA5}">
                      <a16:colId xmlns:a16="http://schemas.microsoft.com/office/drawing/2014/main" val="1618803569"/>
                    </a:ext>
                  </a:extLst>
                </a:gridCol>
              </a:tblGrid>
              <a:tr h="760574">
                <a:tc>
                  <a:txBody>
                    <a:bodyPr/>
                    <a:lstStyle/>
                    <a:p>
                      <a:pPr marL="0" lvl="1" indent="0" algn="ctr">
                        <a:lnSpc>
                          <a:spcPts val="1867"/>
                        </a:lnSpc>
                        <a:spcBef>
                          <a:spcPct val="0"/>
                        </a:spcBef>
                        <a:buClr>
                          <a:srgbClr val="17466A"/>
                        </a:buClr>
                        <a:buFontTx/>
                        <a:buNone/>
                      </a:pPr>
                      <a:r>
                        <a:rPr lang="hu-HU" sz="2000" b="1" dirty="0">
                          <a:solidFill>
                            <a:schemeClr val="bg1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Hozam elvárás a befektető részéről.</a:t>
                      </a: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chemeClr val="bg1"/>
                        </a:buClr>
                        <a:buSzPts val="1600"/>
                        <a:buFontTx/>
                        <a:buNone/>
                      </a:pPr>
                      <a:r>
                        <a:rPr lang="hu-HU" sz="2600" b="1" u="none" strike="noStrike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Alacsony hozamelvárás (fix 5%)</a:t>
                      </a:r>
                      <a:endParaRPr lang="hu-HU" sz="2600" b="1" i="0" u="none" strike="noStrike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Kamatfizetés a bankok felé.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066648"/>
                  </a:ext>
                </a:extLst>
              </a:tr>
              <a:tr h="760574"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 hitelnél szabadabban felhasználható.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chemeClr val="bg1"/>
                        </a:buClr>
                        <a:buSzPts val="1600"/>
                        <a:buFontTx/>
                        <a:buNone/>
                      </a:pPr>
                      <a:r>
                        <a:rPr lang="hu-HU" sz="2600" b="1" u="none" strike="noStrike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Szabadabb beruházási felhasználási célok</a:t>
                      </a:r>
                      <a:endParaRPr lang="hu-HU" sz="2600" b="1" i="0" u="none" strike="noStrike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Kötött felhasználási cél.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2559732"/>
                  </a:ext>
                </a:extLst>
              </a:tr>
              <a:tr h="760574"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Előfinanszírozás.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chemeClr val="bg1"/>
                        </a:buClr>
                        <a:buSzPts val="1600"/>
                        <a:buFontTx/>
                        <a:buNone/>
                      </a:pPr>
                      <a:r>
                        <a:rPr lang="hu-HU" sz="2600" b="1" u="none" strike="noStrike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Teljes, egyösszegű előfinanszírozás.</a:t>
                      </a:r>
                      <a:endParaRPr lang="hu-HU" sz="2600" b="1" i="0" u="none" strike="noStrike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Utó vagy részteljesítés szerinti finanszírozás.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4109326"/>
                  </a:ext>
                </a:extLst>
              </a:tr>
              <a:tr h="760574"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Fedezet nincs.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chemeClr val="bg1"/>
                        </a:buClr>
                        <a:buSzPts val="1600"/>
                        <a:buFontTx/>
                        <a:buNone/>
                      </a:pPr>
                      <a:r>
                        <a:rPr lang="hu-HU" sz="2600" b="1" u="none" strike="noStrike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Fedezet nincs.</a:t>
                      </a:r>
                      <a:endParaRPr lang="hu-HU" sz="2600" b="1" i="0" u="none" strike="noStrike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Fedezet szükséges.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57935"/>
                  </a:ext>
                </a:extLst>
              </a:tr>
              <a:tr h="760574"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Önerő nem kell, de önerővé válhat.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chemeClr val="bg1"/>
                        </a:buClr>
                        <a:buSzPts val="1600"/>
                        <a:buFontTx/>
                        <a:buNone/>
                      </a:pPr>
                      <a:r>
                        <a:rPr lang="hu-HU" sz="2600" b="1" u="none" strike="noStrike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Önerő nem kell, de önerővé válhat.</a:t>
                      </a:r>
                      <a:endParaRPr lang="hu-HU" sz="2600" b="1" i="0" u="none" strike="noStrike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Önerő szükséges.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2888776"/>
                  </a:ext>
                </a:extLst>
              </a:tr>
              <a:tr h="760574"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Irányítási jogok.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chemeClr val="bg1"/>
                        </a:buClr>
                        <a:buSzPts val="1600"/>
                        <a:buFontTx/>
                        <a:buNone/>
                      </a:pPr>
                      <a:r>
                        <a:rPr lang="hu-HU" sz="2600" b="1" u="none" strike="noStrike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Korlátozott irányítási jogok.</a:t>
                      </a:r>
                      <a:endParaRPr lang="hu-HU" sz="2600" b="1" i="0" u="none" strike="noStrike" dirty="0">
                        <a:solidFill>
                          <a:schemeClr val="tx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rtl="0" fontAlgn="ctr">
                        <a:buClr>
                          <a:srgbClr val="17466A"/>
                        </a:buClr>
                        <a:buSzPts val="1330"/>
                        <a:buFontTx/>
                        <a:buNone/>
                      </a:pPr>
                      <a:r>
                        <a:rPr lang="hu-HU" sz="2000" b="1" u="none" strike="noStrike" dirty="0">
                          <a:solidFill>
                            <a:schemeClr val="bg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Szabad üzleti döntések.</a:t>
                      </a:r>
                      <a:endParaRPr lang="hu-HU" sz="2000" b="1" i="0" u="none" strike="noStrike" dirty="0">
                        <a:solidFill>
                          <a:schemeClr val="bg1"/>
                        </a:solidFill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9806" marR="9806" marT="98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4350915"/>
                  </a:ext>
                </a:extLst>
              </a:tr>
            </a:tbl>
          </a:graphicData>
        </a:graphic>
      </p:graphicFrame>
      <p:sp>
        <p:nvSpPr>
          <p:cNvPr id="2" name="Téglalap 1"/>
          <p:cNvSpPr/>
          <p:nvPr/>
        </p:nvSpPr>
        <p:spPr>
          <a:xfrm>
            <a:off x="781259" y="1995379"/>
            <a:ext cx="4457700" cy="255515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20" name="Téglalap 19"/>
          <p:cNvSpPr/>
          <p:nvPr/>
        </p:nvSpPr>
        <p:spPr>
          <a:xfrm>
            <a:off x="13049040" y="2047735"/>
            <a:ext cx="4457700" cy="255515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29727540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23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4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25" name="TextBox 3"/>
          <p:cNvSpPr txBox="1"/>
          <p:nvPr/>
        </p:nvSpPr>
        <p:spPr>
          <a:xfrm>
            <a:off x="5304752" y="1849455"/>
            <a:ext cx="7585559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Legfontosabb</a:t>
            </a:r>
          </a:p>
          <a:p>
            <a: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információk</a:t>
            </a:r>
          </a:p>
        </p:txBody>
      </p:sp>
      <p:sp>
        <p:nvSpPr>
          <p:cNvPr id="126" name="TextBox 4"/>
          <p:cNvSpPr txBox="1"/>
          <p:nvPr/>
        </p:nvSpPr>
        <p:spPr>
          <a:xfrm>
            <a:off x="3005030" y="6090971"/>
            <a:ext cx="12277940" cy="21841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program </a:t>
            </a:r>
            <a:r>
              <a:rPr dirty="0" err="1"/>
              <a:t>keretösszege</a:t>
            </a:r>
            <a:r>
              <a:rPr dirty="0"/>
              <a:t>: 100 MRD HUF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Befektetési</a:t>
            </a:r>
            <a:r>
              <a:rPr dirty="0"/>
              <a:t> </a:t>
            </a:r>
            <a:r>
              <a:rPr dirty="0" err="1"/>
              <a:t>időszak</a:t>
            </a:r>
            <a:r>
              <a:rPr dirty="0"/>
              <a:t>: 2025.03 - 2026.06.30. (</a:t>
            </a:r>
            <a:r>
              <a:rPr dirty="0" err="1"/>
              <a:t>vagy</a:t>
            </a:r>
            <a:r>
              <a:rPr dirty="0"/>
              <a:t> a </a:t>
            </a:r>
            <a:r>
              <a:rPr dirty="0" err="1"/>
              <a:t>keret</a:t>
            </a:r>
            <a:r>
              <a:rPr dirty="0"/>
              <a:t> </a:t>
            </a:r>
            <a:r>
              <a:rPr dirty="0" err="1"/>
              <a:t>kimerüléséig</a:t>
            </a:r>
            <a:r>
              <a:rPr dirty="0"/>
              <a:t>) 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Befektetési</a:t>
            </a:r>
            <a:r>
              <a:rPr dirty="0"/>
              <a:t> </a:t>
            </a:r>
            <a:r>
              <a:rPr dirty="0" err="1"/>
              <a:t>összeg</a:t>
            </a:r>
            <a:r>
              <a:rPr dirty="0"/>
              <a:t>: min. 100M Ft,  max. 200M Ft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Finanszírozási</a:t>
            </a:r>
            <a:r>
              <a:rPr dirty="0"/>
              <a:t> forma: 1% </a:t>
            </a:r>
            <a:r>
              <a:rPr dirty="0" err="1"/>
              <a:t>ázsiós</a:t>
            </a:r>
            <a:r>
              <a:rPr dirty="0"/>
              <a:t> </a:t>
            </a:r>
            <a:r>
              <a:rPr dirty="0" err="1"/>
              <a:t>tőkeemelés</a:t>
            </a:r>
            <a:r>
              <a:rPr dirty="0"/>
              <a:t>, 99% </a:t>
            </a:r>
            <a:r>
              <a:rPr dirty="0" err="1"/>
              <a:t>tulajdonosi</a:t>
            </a:r>
            <a:r>
              <a:rPr dirty="0"/>
              <a:t> (</a:t>
            </a:r>
            <a:r>
              <a:rPr dirty="0" err="1"/>
              <a:t>tagi</a:t>
            </a:r>
            <a:r>
              <a:rPr dirty="0"/>
              <a:t>) </a:t>
            </a:r>
            <a:r>
              <a:rPr dirty="0" err="1"/>
              <a:t>kölcsön</a:t>
            </a:r>
            <a:endParaRPr sz="2500" dirty="0">
              <a:solidFill>
                <a:srgbClr val="2A2A2A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Elvárt</a:t>
            </a:r>
            <a:r>
              <a:rPr dirty="0"/>
              <a:t> </a:t>
            </a:r>
            <a:r>
              <a:rPr dirty="0" err="1"/>
              <a:t>hozam</a:t>
            </a:r>
            <a:r>
              <a:rPr dirty="0"/>
              <a:t>: </a:t>
            </a:r>
            <a:r>
              <a:rPr dirty="0" err="1"/>
              <a:t>évi</a:t>
            </a:r>
            <a:r>
              <a:rPr dirty="0"/>
              <a:t> 5% </a:t>
            </a:r>
          </a:p>
        </p:txBody>
      </p:sp>
      <p:sp>
        <p:nvSpPr>
          <p:cNvPr id="127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0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31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32" name="TextBox 6"/>
          <p:cNvSpPr txBox="1"/>
          <p:nvPr/>
        </p:nvSpPr>
        <p:spPr>
          <a:xfrm>
            <a:off x="12063077" y="6245108"/>
            <a:ext cx="4078659" cy="414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700" b="1">
                <a:solidFill>
                  <a:srgbClr val="0E2A33"/>
                </a:solidFill>
                <a:latin typeface="Open Sans Bold"/>
                <a:ea typeface="Open Sans Bold"/>
                <a:cs typeface="Open Sans Bold"/>
                <a:sym typeface="Open Sans Bold"/>
              </a:defRPr>
            </a:lvl1pPr>
          </a:lstStyle>
          <a:p>
            <a:r>
              <a:t>Működési forma</a:t>
            </a:r>
          </a:p>
        </p:txBody>
      </p:sp>
      <p:sp>
        <p:nvSpPr>
          <p:cNvPr id="133" name="TextBox 7"/>
          <p:cNvSpPr txBox="1"/>
          <p:nvPr/>
        </p:nvSpPr>
        <p:spPr>
          <a:xfrm>
            <a:off x="12063077" y="6941766"/>
            <a:ext cx="4078659" cy="1509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lvl="1" indent="0">
              <a:lnSpc>
                <a:spcPts val="3000"/>
              </a:lnSpc>
              <a:defRPr sz="2100">
                <a:solidFill>
                  <a:srgbClr val="0E2A33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r>
              <a:t>Kft. vagy Zrt. formában működnek; és legalább 50 százalékban magyar tulajdonban vannak</a:t>
            </a:r>
          </a:p>
        </p:txBody>
      </p:sp>
      <p:sp>
        <p:nvSpPr>
          <p:cNvPr id="134" name="Freeform 8"/>
          <p:cNvSpPr/>
          <p:nvPr/>
        </p:nvSpPr>
        <p:spPr>
          <a:xfrm>
            <a:off x="12063077" y="4942163"/>
            <a:ext cx="543339" cy="713212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9300"/>
                </a:solidFill>
              </a:defRPr>
            </a:pPr>
            <a:endParaRPr/>
          </a:p>
        </p:txBody>
      </p:sp>
      <p:sp>
        <p:nvSpPr>
          <p:cNvPr id="135" name="TextBox 10"/>
          <p:cNvSpPr txBox="1"/>
          <p:nvPr/>
        </p:nvSpPr>
        <p:spPr>
          <a:xfrm>
            <a:off x="2146264" y="6247800"/>
            <a:ext cx="4078659" cy="4141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700" b="1">
                <a:solidFill>
                  <a:srgbClr val="0E2A33"/>
                </a:solidFill>
                <a:latin typeface="Open Sans Bold"/>
                <a:ea typeface="Open Sans Bold"/>
                <a:cs typeface="Open Sans Bold"/>
                <a:sym typeface="Open Sans Bold"/>
              </a:defRPr>
            </a:lvl1pPr>
          </a:lstStyle>
          <a:p>
            <a:r>
              <a:t>300 millió forint</a:t>
            </a:r>
          </a:p>
        </p:txBody>
      </p:sp>
      <p:sp>
        <p:nvSpPr>
          <p:cNvPr id="136" name="TextBox 11"/>
          <p:cNvSpPr txBox="1"/>
          <p:nvPr/>
        </p:nvSpPr>
        <p:spPr>
          <a:xfrm>
            <a:off x="2146264" y="6944459"/>
            <a:ext cx="4078659" cy="7471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lvl="1" indent="0">
              <a:lnSpc>
                <a:spcPts val="3000"/>
              </a:lnSpc>
              <a:defRPr sz="2100">
                <a:solidFill>
                  <a:srgbClr val="0E2A33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r>
              <a:t>átlagos árbevétel az elmúlt 2 évben </a:t>
            </a:r>
          </a:p>
        </p:txBody>
      </p:sp>
      <p:sp>
        <p:nvSpPr>
          <p:cNvPr id="137" name="Freeform 12"/>
          <p:cNvSpPr/>
          <p:nvPr/>
        </p:nvSpPr>
        <p:spPr>
          <a:xfrm>
            <a:off x="2146264" y="4982955"/>
            <a:ext cx="792458" cy="71321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0E2A33"/>
                </a:solidFill>
              </a:defRPr>
            </a:pPr>
            <a:endParaRPr/>
          </a:p>
        </p:txBody>
      </p:sp>
      <p:sp>
        <p:nvSpPr>
          <p:cNvPr id="138" name="TextBox 14"/>
          <p:cNvSpPr txBox="1"/>
          <p:nvPr/>
        </p:nvSpPr>
        <p:spPr>
          <a:xfrm>
            <a:off x="7104670" y="6250530"/>
            <a:ext cx="4078660" cy="4141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3300"/>
              </a:lnSpc>
              <a:defRPr sz="2700" b="1">
                <a:solidFill>
                  <a:srgbClr val="0E2A33"/>
                </a:solidFill>
                <a:latin typeface="Open Sans Bold"/>
                <a:ea typeface="Open Sans Bold"/>
                <a:cs typeface="Open Sans Bold"/>
                <a:sym typeface="Open Sans Bold"/>
              </a:defRPr>
            </a:lvl1pPr>
          </a:lstStyle>
          <a:p>
            <a:r>
              <a:t>2+2</a:t>
            </a:r>
          </a:p>
        </p:txBody>
      </p:sp>
      <p:sp>
        <p:nvSpPr>
          <p:cNvPr id="139" name="TextBox 15"/>
          <p:cNvSpPr txBox="1"/>
          <p:nvPr/>
        </p:nvSpPr>
        <p:spPr>
          <a:xfrm>
            <a:off x="7104670" y="6947188"/>
            <a:ext cx="4078660" cy="747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lvl="1" indent="0">
              <a:lnSpc>
                <a:spcPts val="3000"/>
              </a:lnSpc>
              <a:defRPr sz="2100">
                <a:solidFill>
                  <a:srgbClr val="0E2A33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r>
              <a:rPr dirty="0" err="1"/>
              <a:t>legalább</a:t>
            </a:r>
            <a:r>
              <a:rPr dirty="0"/>
              <a:t> 2 </a:t>
            </a:r>
            <a:r>
              <a:rPr dirty="0" err="1"/>
              <a:t>főt</a:t>
            </a:r>
            <a:r>
              <a:rPr dirty="0"/>
              <a:t> </a:t>
            </a:r>
            <a:r>
              <a:rPr dirty="0" err="1"/>
              <a:t>foglalkoztatnak</a:t>
            </a:r>
            <a:r>
              <a:rPr dirty="0"/>
              <a:t> </a:t>
            </a:r>
            <a:r>
              <a:rPr dirty="0" err="1"/>
              <a:t>és</a:t>
            </a:r>
            <a:r>
              <a:rPr dirty="0"/>
              <a:t> 2 </a:t>
            </a:r>
            <a:r>
              <a:rPr dirty="0" err="1"/>
              <a:t>lezárt</a:t>
            </a:r>
            <a:r>
              <a:rPr dirty="0"/>
              <a:t> </a:t>
            </a:r>
            <a:r>
              <a:rPr dirty="0" err="1"/>
              <a:t>üzleti</a:t>
            </a:r>
            <a:r>
              <a:rPr dirty="0"/>
              <a:t> </a:t>
            </a:r>
            <a:r>
              <a:rPr dirty="0" err="1"/>
              <a:t>évvel</a:t>
            </a:r>
            <a:r>
              <a:rPr dirty="0"/>
              <a:t> </a:t>
            </a:r>
            <a:r>
              <a:rPr dirty="0" err="1"/>
              <a:t>rendelkeznek</a:t>
            </a:r>
            <a:endParaRPr dirty="0"/>
          </a:p>
        </p:txBody>
      </p:sp>
      <p:sp>
        <p:nvSpPr>
          <p:cNvPr id="140" name="Freeform 16"/>
          <p:cNvSpPr/>
          <p:nvPr/>
        </p:nvSpPr>
        <p:spPr>
          <a:xfrm>
            <a:off x="7104670" y="5018325"/>
            <a:ext cx="624950" cy="64247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>
              <a:defRPr>
                <a:solidFill>
                  <a:srgbClr val="FF9300"/>
                </a:solidFill>
              </a:defRPr>
            </a:pPr>
            <a:endParaRPr/>
          </a:p>
        </p:txBody>
      </p:sp>
      <p:sp>
        <p:nvSpPr>
          <p:cNvPr id="141" name="TextBox 4"/>
          <p:cNvSpPr txBox="1"/>
          <p:nvPr/>
        </p:nvSpPr>
        <p:spPr>
          <a:xfrm>
            <a:off x="3005030" y="1773144"/>
            <a:ext cx="12277940" cy="21841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konstrukció kifejezetten a Magyarországon működő mikro-, kis- és középvállalkozások igényeinek megfelelően lett kialakítva. Így a vállalkozások az állami támogatásnak köszönhetően rendkívül kedvező, mindössze évente 5 százalék kamattal bíró forráshoz juthatnak, amely a hozam támogatottsága révén jóval olcsóbb a piacon elérhető átlaghoz képest.</a:t>
            </a:r>
          </a:p>
        </p:txBody>
      </p:sp>
      <p:sp>
        <p:nvSpPr>
          <p:cNvPr id="142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3" name="KUTATÁSI ÖSSZEFOGLALÓ - ARCÁPOLÁS KATEGÓRIA"/>
          <p:cNvSpPr txBox="1"/>
          <p:nvPr/>
        </p:nvSpPr>
        <p:spPr>
          <a:xfrm>
            <a:off x="12785300" y="152604"/>
            <a:ext cx="4281727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KIK PÁLYÁZHATNAK?</a:t>
            </a:r>
          </a:p>
        </p:txBody>
      </p:sp>
      <p:sp>
        <p:nvSpPr>
          <p:cNvPr id="144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16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7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18" name="TextBox 3"/>
          <p:cNvSpPr txBox="1"/>
          <p:nvPr/>
        </p:nvSpPr>
        <p:spPr>
          <a:xfrm>
            <a:off x="5304752" y="1328755"/>
            <a:ext cx="7585559" cy="312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Hiánypótló finanszírozási forma KKV-nak</a:t>
            </a:r>
          </a:p>
        </p:txBody>
      </p:sp>
      <p:sp>
        <p:nvSpPr>
          <p:cNvPr id="119" name="TextBox 4"/>
          <p:cNvSpPr txBox="1"/>
          <p:nvPr/>
        </p:nvSpPr>
        <p:spPr>
          <a:xfrm>
            <a:off x="1367334" y="5528812"/>
            <a:ext cx="15460394" cy="3976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Gépek és tárgyi eszközök vásárlása</a:t>
            </a:r>
            <a:r>
              <a:rPr lang="hu-HU" sz="2400" b="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, korszerű számítógépes és hálózati rendszerek kialakítása, fűtési rendszerek kiépítése.</a:t>
            </a: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Haszongépjárművek vásárlása.</a:t>
            </a: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1" dirty="0"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Meglévő ingatlanok felújítása</a:t>
            </a:r>
            <a:r>
              <a:rPr lang="hu-HU" sz="2400" dirty="0"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, korszerűsítése, bővítése.</a:t>
            </a: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Immateriális eszközök beszerzése</a:t>
            </a:r>
            <a:r>
              <a:rPr lang="hu-HU" sz="2400" b="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, mint például az </a:t>
            </a:r>
            <a:r>
              <a:rPr lang="hu-HU" sz="2400" b="0" i="0" dirty="0" err="1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automatizációt</a:t>
            </a:r>
            <a:r>
              <a:rPr lang="hu-HU" sz="2400" b="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 segítő szoftverek, e-kereskedelmi platformok és CRM rendszerek beszerzése.</a:t>
            </a: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Az eszközre aktiválható, hozzá </a:t>
            </a: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közvetlenül kapcsolódó egyéb költségek </a:t>
            </a:r>
            <a:r>
              <a:rPr lang="hu-HU" sz="2400" b="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(bér, tanácsadói és beszerelési díj, képzés).</a:t>
            </a: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A tőke ráadásul kiválóan működik más hiteltermékek bevonása mellett is, kiegészítve azokat még nagyobb értékű beruházások megvalósítása válik lehetővé.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 lang="hu-HU" dirty="0"/>
          </a:p>
        </p:txBody>
      </p:sp>
      <p:sp>
        <p:nvSpPr>
          <p:cNvPr id="120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95782-284C-6D86-4AE2-DFB92DB94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ectangle">
            <a:extLst>
              <a:ext uri="{FF2B5EF4-FFF2-40B4-BE49-F238E27FC236}">
                <a16:creationId xmlns:a16="http://schemas.microsoft.com/office/drawing/2014/main" id="{5E6ED2C1-07E3-5DFB-E331-2AD9284CA429}"/>
              </a:ext>
            </a:extLst>
          </p:cNvPr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16" name="Line">
            <a:extLst>
              <a:ext uri="{FF2B5EF4-FFF2-40B4-BE49-F238E27FC236}">
                <a16:creationId xmlns:a16="http://schemas.microsoft.com/office/drawing/2014/main" id="{DE06AF41-6B3C-0151-2FFD-B0ED7F00343A}"/>
              </a:ext>
            </a:extLst>
          </p:cNvPr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7" name="TextBox 17">
            <a:extLst>
              <a:ext uri="{FF2B5EF4-FFF2-40B4-BE49-F238E27FC236}">
                <a16:creationId xmlns:a16="http://schemas.microsoft.com/office/drawing/2014/main" id="{26B2417F-11E2-C752-0426-7907F0CA0EDC}"/>
              </a:ext>
            </a:extLst>
          </p:cNvPr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18" name="TextBox 3">
            <a:extLst>
              <a:ext uri="{FF2B5EF4-FFF2-40B4-BE49-F238E27FC236}">
                <a16:creationId xmlns:a16="http://schemas.microsoft.com/office/drawing/2014/main" id="{91F5ECD5-298E-537F-36A8-61A28EE1438B}"/>
              </a:ext>
            </a:extLst>
          </p:cNvPr>
          <p:cNvSpPr txBox="1"/>
          <p:nvPr/>
        </p:nvSpPr>
        <p:spPr>
          <a:xfrm>
            <a:off x="3866462" y="1323322"/>
            <a:ext cx="10555074" cy="27699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lang="hu-HU" dirty="0"/>
              <a:t>A forrás tervezetten felhasználható lesz a következő célokra is</a:t>
            </a:r>
            <a:endParaRPr dirty="0"/>
          </a:p>
        </p:txBody>
      </p:sp>
      <p:sp>
        <p:nvSpPr>
          <p:cNvPr id="119" name="TextBox 4">
            <a:extLst>
              <a:ext uri="{FF2B5EF4-FFF2-40B4-BE49-F238E27FC236}">
                <a16:creationId xmlns:a16="http://schemas.microsoft.com/office/drawing/2014/main" id="{6628A171-552D-5EEE-1AAC-69A4FF94F6E5}"/>
              </a:ext>
            </a:extLst>
          </p:cNvPr>
          <p:cNvSpPr txBox="1"/>
          <p:nvPr/>
        </p:nvSpPr>
        <p:spPr>
          <a:xfrm>
            <a:off x="1413802" y="5962846"/>
            <a:ext cx="15460394" cy="16825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Nem lakás/lakhatási célú ingatlanvásárlásra </a:t>
            </a:r>
            <a:r>
              <a:rPr lang="hu-HU" sz="240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vagy fejlesztésre.</a:t>
            </a: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Részesedésvásárlás</a:t>
            </a:r>
            <a:r>
              <a:rPr lang="hu-HU" sz="240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lang="hu-HU" sz="2400" dirty="0">
              <a:latin typeface="Avenir book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 algn="justLow" fontAlgn="base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hu-HU" sz="240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A beruházás eszközére </a:t>
            </a: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nem aktiválható</a:t>
            </a:r>
            <a:r>
              <a:rPr lang="hu-HU" sz="240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, de </a:t>
            </a:r>
            <a:r>
              <a:rPr lang="hu-HU" sz="2400" b="1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annak érdekében felmerülhető egyéb költségek </a:t>
            </a:r>
            <a:r>
              <a:rPr lang="hu-HU" sz="240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hu-HU" sz="2400" i="0" dirty="0" err="1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sales</a:t>
            </a:r>
            <a:r>
              <a:rPr lang="hu-HU" sz="2400" i="0" dirty="0">
                <a:solidFill>
                  <a:srgbClr val="000000"/>
                </a:solidFill>
                <a:effectLst/>
                <a:latin typeface="Avenir book"/>
                <a:ea typeface="Open Sans" panose="020B0606030504020204" pitchFamily="34" charset="0"/>
                <a:cs typeface="Open Sans" panose="020B0606030504020204" pitchFamily="34" charset="0"/>
              </a:rPr>
              <a:t>- és marketingköltségek, egyéb bérköltségek, bérleti vagy lízing díjak, stb.)</a:t>
            </a:r>
            <a:endParaRPr lang="hu-HU" dirty="0"/>
          </a:p>
        </p:txBody>
      </p:sp>
      <p:sp>
        <p:nvSpPr>
          <p:cNvPr id="120" name="Line">
            <a:extLst>
              <a:ext uri="{FF2B5EF4-FFF2-40B4-BE49-F238E27FC236}">
                <a16:creationId xmlns:a16="http://schemas.microsoft.com/office/drawing/2014/main" id="{3B6CB3FE-9208-4930-C13F-19AD8DEC5DA2}"/>
              </a:ext>
            </a:extLst>
          </p:cNvPr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95264974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5BB3B-636C-B679-C775-6749A7937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ine">
            <a:extLst>
              <a:ext uri="{FF2B5EF4-FFF2-40B4-BE49-F238E27FC236}">
                <a16:creationId xmlns:a16="http://schemas.microsoft.com/office/drawing/2014/main" id="{51D378B1-5EED-A7ED-B650-5940F766D1B2}"/>
              </a:ext>
            </a:extLst>
          </p:cNvPr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6" name="Line">
            <a:extLst>
              <a:ext uri="{FF2B5EF4-FFF2-40B4-BE49-F238E27FC236}">
                <a16:creationId xmlns:a16="http://schemas.microsoft.com/office/drawing/2014/main" id="{9FE33532-018A-EE25-2C98-699EDE2C23F9}"/>
              </a:ext>
            </a:extLst>
          </p:cNvPr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7" name="Line">
            <a:extLst>
              <a:ext uri="{FF2B5EF4-FFF2-40B4-BE49-F238E27FC236}">
                <a16:creationId xmlns:a16="http://schemas.microsoft.com/office/drawing/2014/main" id="{7CFE08DE-2A23-2579-A906-317DFD28EFC7}"/>
              </a:ext>
            </a:extLst>
          </p:cNvPr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8" name="TextBox 17">
            <a:extLst>
              <a:ext uri="{FF2B5EF4-FFF2-40B4-BE49-F238E27FC236}">
                <a16:creationId xmlns:a16="http://schemas.microsoft.com/office/drawing/2014/main" id="{A25F0060-F732-FB7D-8AB4-A9B12B03A27E}"/>
              </a:ext>
            </a:extLst>
          </p:cNvPr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60" name="Line">
            <a:extLst>
              <a:ext uri="{FF2B5EF4-FFF2-40B4-BE49-F238E27FC236}">
                <a16:creationId xmlns:a16="http://schemas.microsoft.com/office/drawing/2014/main" id="{A0554C5A-D900-6997-E15A-81283F67FB55}"/>
              </a:ext>
            </a:extLst>
          </p:cNvPr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0" name="KUTATÁSI ÖSSZEFOGLALÓ - ARCÁPOLÁS KATEGÓRIA">
            <a:extLst>
              <a:ext uri="{FF2B5EF4-FFF2-40B4-BE49-F238E27FC236}">
                <a16:creationId xmlns:a16="http://schemas.microsoft.com/office/drawing/2014/main" id="{C82543B5-73AB-53D8-701F-C509AF3BE037}"/>
              </a:ext>
            </a:extLst>
          </p:cNvPr>
          <p:cNvSpPr txBox="1"/>
          <p:nvPr/>
        </p:nvSpPr>
        <p:spPr>
          <a:xfrm>
            <a:off x="11061856" y="147641"/>
            <a:ext cx="4965138" cy="6309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 algn="ctr"/>
            <a:r>
              <a:rPr lang="en-US" sz="3200" dirty="0">
                <a:solidFill>
                  <a:srgbClr val="3D4762"/>
                </a:solidFill>
                <a:ea typeface="Alexandria Bold"/>
                <a:cs typeface="Alexandria Bold"/>
                <a:sym typeface="Alexandria Bold"/>
              </a:rPr>
              <a:t>ÁTALAKULÁSI LEHETŐSÉGEK</a:t>
            </a:r>
          </a:p>
        </p:txBody>
      </p:sp>
      <p:grpSp>
        <p:nvGrpSpPr>
          <p:cNvPr id="144" name="Csoportba foglalás 143">
            <a:extLst>
              <a:ext uri="{FF2B5EF4-FFF2-40B4-BE49-F238E27FC236}">
                <a16:creationId xmlns:a16="http://schemas.microsoft.com/office/drawing/2014/main" id="{EEC2D616-35B1-151C-D467-9C313C076826}"/>
              </a:ext>
            </a:extLst>
          </p:cNvPr>
          <p:cNvGrpSpPr/>
          <p:nvPr/>
        </p:nvGrpSpPr>
        <p:grpSpPr>
          <a:xfrm>
            <a:off x="6370365" y="2315430"/>
            <a:ext cx="9309735" cy="4133899"/>
            <a:chOff x="7527340" y="5069146"/>
            <a:chExt cx="9309735" cy="4133899"/>
          </a:xfrm>
        </p:grpSpPr>
        <p:sp>
          <p:nvSpPr>
            <p:cNvPr id="136" name="TextBox 13">
              <a:extLst>
                <a:ext uri="{FF2B5EF4-FFF2-40B4-BE49-F238E27FC236}">
                  <a16:creationId xmlns:a16="http://schemas.microsoft.com/office/drawing/2014/main" id="{4048B3AF-CEEF-DA16-BAC8-DA3A783E2FDA}"/>
                </a:ext>
              </a:extLst>
            </p:cNvPr>
            <p:cNvSpPr txBox="1"/>
            <p:nvPr/>
          </p:nvSpPr>
          <p:spPr>
            <a:xfrm>
              <a:off x="11677380" y="7763045"/>
              <a:ext cx="5159695" cy="1440000"/>
            </a:xfrm>
            <a:prstGeom prst="rect">
              <a:avLst/>
            </a:prstGeom>
            <a:solidFill>
              <a:srgbClr val="D5CAAB"/>
            </a:solidFill>
            <a:ln>
              <a:noFill/>
            </a:ln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ts val="4760"/>
                </a:lnSpc>
              </a:pPr>
              <a:r>
                <a:rPr lang="en-US" sz="3200" b="1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Forgóeszköz-finanszírozás</a:t>
              </a:r>
              <a:endParaRPr lang="en-US" sz="3200" b="1" dirty="0">
                <a:solidFill>
                  <a:srgbClr val="3D4762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133" name="TextBox 13">
              <a:extLst>
                <a:ext uri="{FF2B5EF4-FFF2-40B4-BE49-F238E27FC236}">
                  <a16:creationId xmlns:a16="http://schemas.microsoft.com/office/drawing/2014/main" id="{E0EE6280-4074-064D-E6A5-6E6819970DD2}"/>
                </a:ext>
              </a:extLst>
            </p:cNvPr>
            <p:cNvSpPr txBox="1"/>
            <p:nvPr/>
          </p:nvSpPr>
          <p:spPr>
            <a:xfrm>
              <a:off x="9635383" y="6434760"/>
              <a:ext cx="5159695" cy="1440000"/>
            </a:xfrm>
            <a:prstGeom prst="rect">
              <a:avLst/>
            </a:prstGeom>
            <a:solidFill>
              <a:srgbClr val="0E2A33"/>
            </a:solidFill>
            <a:ln>
              <a:noFill/>
            </a:ln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ts val="4760"/>
                </a:lnSpc>
              </a:pPr>
              <a:r>
                <a: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Nem </a:t>
              </a:r>
              <a:r>
                <a:rPr lang="en-US" sz="3200" b="1" dirty="0" err="1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elvárás</a:t>
              </a:r>
              <a:r>
                <a: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a </a:t>
              </a:r>
              <a:r>
                <a:rPr lang="en-US" sz="3200" b="1" dirty="0" err="1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magyar</a:t>
              </a:r>
              <a:r>
                <a: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200" b="1" dirty="0" err="1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többségi</a:t>
              </a:r>
              <a:r>
                <a: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200" b="1" dirty="0" err="1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tulajdon</a:t>
              </a:r>
              <a:endParaRPr lang="en-US" sz="3200" b="1" dirty="0">
                <a:solidFill>
                  <a:schemeClr val="bg1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142" name="TextBox 13">
              <a:extLst>
                <a:ext uri="{FF2B5EF4-FFF2-40B4-BE49-F238E27FC236}">
                  <a16:creationId xmlns:a16="http://schemas.microsoft.com/office/drawing/2014/main" id="{100AB556-2BAA-5BEF-A413-DFFE492C7662}"/>
                </a:ext>
              </a:extLst>
            </p:cNvPr>
            <p:cNvSpPr txBox="1"/>
            <p:nvPr/>
          </p:nvSpPr>
          <p:spPr>
            <a:xfrm>
              <a:off x="7527340" y="5069146"/>
              <a:ext cx="5213195" cy="1477328"/>
            </a:xfrm>
            <a:prstGeom prst="rect">
              <a:avLst/>
            </a:prstGeom>
            <a:solidFill>
              <a:srgbClr val="D5CAAB"/>
            </a:solidFill>
            <a:ln>
              <a:noFill/>
            </a:ln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sz="3200" b="1" spc="-150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Egyéb</a:t>
              </a:r>
              <a:r>
                <a:rPr lang="en-US" sz="3200" b="1" spc="-150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200" b="1" spc="-150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kamarai</a:t>
              </a:r>
              <a:r>
                <a:rPr lang="en-US" sz="3200" b="1" spc="-150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200" b="1" spc="-150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programokkal</a:t>
              </a:r>
              <a:r>
                <a:rPr lang="en-US" sz="3200" b="1" spc="-150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200" b="1" spc="-150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való</a:t>
              </a:r>
              <a:r>
                <a:rPr lang="en-US" sz="3200" b="1" spc="-150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200" b="1" spc="-150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illeszkedés</a:t>
              </a:r>
              <a:endParaRPr lang="en-US" sz="3200" b="1" spc="-150" dirty="0">
                <a:solidFill>
                  <a:srgbClr val="3D4762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</p:grpSp>
      <p:grpSp>
        <p:nvGrpSpPr>
          <p:cNvPr id="145" name="Csoportba foglalás 144">
            <a:extLst>
              <a:ext uri="{FF2B5EF4-FFF2-40B4-BE49-F238E27FC236}">
                <a16:creationId xmlns:a16="http://schemas.microsoft.com/office/drawing/2014/main" id="{09E0732F-A80F-E09E-B573-13444369DC11}"/>
              </a:ext>
            </a:extLst>
          </p:cNvPr>
          <p:cNvGrpSpPr/>
          <p:nvPr/>
        </p:nvGrpSpPr>
        <p:grpSpPr>
          <a:xfrm>
            <a:off x="2483270" y="4387990"/>
            <a:ext cx="9287047" cy="4096572"/>
            <a:chOff x="1357989" y="1084288"/>
            <a:chExt cx="9287047" cy="4096572"/>
          </a:xfrm>
        </p:grpSpPr>
        <p:grpSp>
          <p:nvGrpSpPr>
            <p:cNvPr id="137" name="Csoportba foglalás 136">
              <a:extLst>
                <a:ext uri="{FF2B5EF4-FFF2-40B4-BE49-F238E27FC236}">
                  <a16:creationId xmlns:a16="http://schemas.microsoft.com/office/drawing/2014/main" id="{257AACE2-054E-9290-D6B9-A35E453FE830}"/>
                </a:ext>
              </a:extLst>
            </p:cNvPr>
            <p:cNvGrpSpPr/>
            <p:nvPr/>
          </p:nvGrpSpPr>
          <p:grpSpPr>
            <a:xfrm>
              <a:off x="5441987" y="3740860"/>
              <a:ext cx="5203049" cy="1440000"/>
              <a:chOff x="7181139" y="3815925"/>
              <a:chExt cx="5203049" cy="1514134"/>
            </a:xfrm>
          </p:grpSpPr>
          <p:sp>
            <p:nvSpPr>
              <p:cNvPr id="138" name="Téglalap 137">
                <a:extLst>
                  <a:ext uri="{FF2B5EF4-FFF2-40B4-BE49-F238E27FC236}">
                    <a16:creationId xmlns:a16="http://schemas.microsoft.com/office/drawing/2014/main" id="{046C4F97-5A99-A408-874A-B108803709C5}"/>
                  </a:ext>
                </a:extLst>
              </p:cNvPr>
              <p:cNvSpPr/>
              <p:nvPr/>
            </p:nvSpPr>
            <p:spPr>
              <a:xfrm>
                <a:off x="7181139" y="3815925"/>
                <a:ext cx="5203049" cy="1514134"/>
              </a:xfrm>
              <a:prstGeom prst="rect">
                <a:avLst/>
              </a:prstGeom>
              <a:solidFill>
                <a:srgbClr val="0E2A33"/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9" tIns="45719" rIns="45719" bIns="45719" numCol="1" spcCol="38100" rtlCol="0" anchor="ctr">
                <a:spAutoFit/>
              </a:bodyPr>
              <a:lstStyle/>
              <a:p>
                <a:pPr marL="0" marR="0" indent="0" algn="l" defTabSz="9144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hu-HU" sz="1800" b="0" i="0" u="none" strike="noStrike" cap="none" spc="0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endParaRPr>
              </a:p>
            </p:txBody>
          </p:sp>
          <p:sp>
            <p:nvSpPr>
              <p:cNvPr id="139" name="TextBox 13">
                <a:extLst>
                  <a:ext uri="{FF2B5EF4-FFF2-40B4-BE49-F238E27FC236}">
                    <a16:creationId xmlns:a16="http://schemas.microsoft.com/office/drawing/2014/main" id="{C2750A57-AA40-DC4C-BE86-DA5BC8791B92}"/>
                  </a:ext>
                </a:extLst>
              </p:cNvPr>
              <p:cNvSpPr txBox="1"/>
              <p:nvPr/>
            </p:nvSpPr>
            <p:spPr>
              <a:xfrm>
                <a:off x="7204303" y="4286571"/>
                <a:ext cx="5159695" cy="596812"/>
              </a:xfrm>
              <a:prstGeom prst="rect">
                <a:avLst/>
              </a:prstGeom>
              <a:ln>
                <a:noFill/>
              </a:ln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>
                  <a:lnSpc>
                    <a:spcPts val="4760"/>
                  </a:lnSpc>
                </a:pPr>
                <a:r>
                  <a:rPr lang="en-US" sz="3200" b="1" dirty="0">
                    <a:solidFill>
                      <a:schemeClr val="bg1"/>
                    </a:solidFill>
                    <a:latin typeface="Open Sans Bold"/>
                    <a:ea typeface="Open Sans Bold"/>
                    <a:cs typeface="Open Sans Bold"/>
                    <a:sym typeface="Open Sans Bold"/>
                  </a:rPr>
                  <a:t>MBO</a:t>
                </a:r>
                <a:r>
                  <a:rPr lang="hu-HU" sz="3200" b="1" dirty="0">
                    <a:solidFill>
                      <a:schemeClr val="bg1"/>
                    </a:solidFill>
                    <a:latin typeface="Open Sans Bold"/>
                    <a:ea typeface="Open Sans Bold"/>
                    <a:cs typeface="Open Sans Bold"/>
                    <a:sym typeface="Open Sans Bold"/>
                  </a:rPr>
                  <a:t> engedélyezése</a:t>
                </a:r>
                <a:endPara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endParaRPr>
              </a:p>
            </p:txBody>
          </p:sp>
        </p:grp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id="{2EB8BBB0-18B0-5E8B-38B5-CECC6E398A1C}"/>
                </a:ext>
              </a:extLst>
            </p:cNvPr>
            <p:cNvSpPr txBox="1"/>
            <p:nvPr/>
          </p:nvSpPr>
          <p:spPr>
            <a:xfrm>
              <a:off x="3399988" y="2412574"/>
              <a:ext cx="5159695" cy="1440000"/>
            </a:xfrm>
            <a:prstGeom prst="rect">
              <a:avLst/>
            </a:prstGeom>
            <a:solidFill>
              <a:srgbClr val="D5CAAB"/>
            </a:solidFill>
            <a:ln>
              <a:solidFill>
                <a:srgbClr val="D5CAAB"/>
              </a:solidFill>
            </a:ln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ts val="4620"/>
                </a:lnSpc>
              </a:pPr>
              <a:r>
                <a:rPr lang="en-US" sz="3300" b="1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200 </a:t>
              </a:r>
              <a:r>
                <a:rPr lang="en-US" sz="3300" b="1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Mft</a:t>
              </a:r>
              <a:r>
                <a:rPr lang="en-US" sz="3300" b="1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</a:t>
              </a:r>
              <a:r>
                <a:rPr lang="en-US" sz="3300" b="1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támogatási</a:t>
              </a:r>
              <a:r>
                <a:rPr lang="en-US" sz="3300" b="1" dirty="0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maximum </a:t>
              </a:r>
              <a:r>
                <a:rPr lang="en-US" sz="3300" b="1" dirty="0" err="1">
                  <a:solidFill>
                    <a:srgbClr val="3D4762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megemelése</a:t>
              </a:r>
              <a:endParaRPr lang="en-US" sz="3300" b="1" dirty="0">
                <a:solidFill>
                  <a:srgbClr val="3D4762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  <p:sp>
          <p:nvSpPr>
            <p:cNvPr id="130" name="TextBox 13">
              <a:extLst>
                <a:ext uri="{FF2B5EF4-FFF2-40B4-BE49-F238E27FC236}">
                  <a16:creationId xmlns:a16="http://schemas.microsoft.com/office/drawing/2014/main" id="{A5F3BA06-705D-508A-32DC-FCD2674563EB}"/>
                </a:ext>
              </a:extLst>
            </p:cNvPr>
            <p:cNvSpPr txBox="1"/>
            <p:nvPr/>
          </p:nvSpPr>
          <p:spPr>
            <a:xfrm>
              <a:off x="1357989" y="1084288"/>
              <a:ext cx="5159695" cy="1440000"/>
            </a:xfrm>
            <a:prstGeom prst="rect">
              <a:avLst/>
            </a:prstGeom>
            <a:solidFill>
              <a:srgbClr val="0E2A33"/>
            </a:solidFill>
            <a:ln>
              <a:noFill/>
            </a:ln>
          </p:spPr>
          <p:txBody>
            <a:bodyPr wrap="square" lIns="0" tIns="0" rIns="0" bIns="0" rtlCol="0" anchor="ctr">
              <a:spAutoFit/>
            </a:bodyPr>
            <a:lstStyle/>
            <a:p>
              <a:pPr algn="ctr">
                <a:lnSpc>
                  <a:spcPts val="4760"/>
                </a:lnSpc>
              </a:pPr>
              <a:r>
                <a: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Demján Sándor 1+1  </a:t>
              </a:r>
              <a:r>
                <a:rPr lang="en-US" sz="3200" b="1" dirty="0" err="1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Támogatási</a:t>
              </a:r>
              <a:r>
                <a:rPr lang="en-US" sz="3200" b="1" dirty="0">
                  <a:solidFill>
                    <a:schemeClr val="bg1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 Program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954106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47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48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49" name="TextBox 3"/>
          <p:cNvSpPr txBox="1"/>
          <p:nvPr/>
        </p:nvSpPr>
        <p:spPr>
          <a:xfrm>
            <a:off x="4202076" y="2028452"/>
            <a:ext cx="9883848" cy="1041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MKIK Tőkealap-kezelő Zrt.</a:t>
            </a:r>
          </a:p>
        </p:txBody>
      </p:sp>
      <p:sp>
        <p:nvSpPr>
          <p:cNvPr id="150" name="TextBox 4"/>
          <p:cNvSpPr txBox="1"/>
          <p:nvPr/>
        </p:nvSpPr>
        <p:spPr>
          <a:xfrm>
            <a:off x="3581667" y="6090971"/>
            <a:ext cx="11124666" cy="21841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program </a:t>
            </a:r>
            <a:r>
              <a:rPr dirty="0" err="1">
                <a:solidFill>
                  <a:srgbClr val="0E2A33"/>
                </a:solidFill>
              </a:rPr>
              <a:t>megvalósítója</a:t>
            </a:r>
            <a:r>
              <a:rPr dirty="0"/>
              <a:t> </a:t>
            </a:r>
            <a:r>
              <a:rPr dirty="0" err="1"/>
              <a:t>az</a:t>
            </a:r>
            <a:r>
              <a:rPr dirty="0"/>
              <a:t> MKIK </a:t>
            </a:r>
            <a:r>
              <a:rPr dirty="0" err="1"/>
              <a:t>Tőkealap-kezelő</a:t>
            </a:r>
            <a:r>
              <a:rPr dirty="0"/>
              <a:t> </a:t>
            </a:r>
            <a:r>
              <a:rPr dirty="0" err="1"/>
              <a:t>Zrt</a:t>
            </a:r>
            <a:r>
              <a:rPr dirty="0"/>
              <a:t>., a Demján Sándor </a:t>
            </a:r>
            <a:r>
              <a:rPr dirty="0" err="1"/>
              <a:t>Beruházási</a:t>
            </a:r>
            <a:r>
              <a:rPr dirty="0"/>
              <a:t> </a:t>
            </a:r>
            <a:r>
              <a:rPr dirty="0" err="1"/>
              <a:t>Magántőkealap</a:t>
            </a:r>
            <a:r>
              <a:rPr dirty="0"/>
              <a:t> </a:t>
            </a:r>
            <a:r>
              <a:rPr dirty="0" err="1"/>
              <a:t>kezelője</a:t>
            </a:r>
            <a:r>
              <a:rPr dirty="0"/>
              <a:t>.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 dirty="0"/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Az </a:t>
            </a:r>
            <a:r>
              <a:rPr dirty="0" err="1"/>
              <a:t>Alapkezelő</a:t>
            </a:r>
            <a:r>
              <a:rPr dirty="0"/>
              <a:t> </a:t>
            </a:r>
            <a:r>
              <a:rPr dirty="0" err="1"/>
              <a:t>tapasztalt</a:t>
            </a:r>
            <a:r>
              <a:rPr dirty="0"/>
              <a:t> </a:t>
            </a:r>
            <a:r>
              <a:rPr dirty="0" err="1"/>
              <a:t>szakemberekből</a:t>
            </a:r>
            <a:r>
              <a:rPr dirty="0"/>
              <a:t> </a:t>
            </a:r>
            <a:r>
              <a:rPr dirty="0" err="1"/>
              <a:t>álló</a:t>
            </a:r>
            <a:r>
              <a:rPr dirty="0"/>
              <a:t> </a:t>
            </a:r>
            <a:r>
              <a:rPr dirty="0" err="1"/>
              <a:t>szervezet</a:t>
            </a:r>
            <a:r>
              <a:rPr dirty="0"/>
              <a:t>, </a:t>
            </a:r>
            <a:r>
              <a:rPr dirty="0" err="1"/>
              <a:t>amely</a:t>
            </a:r>
            <a:r>
              <a:rPr dirty="0"/>
              <a:t> </a:t>
            </a:r>
            <a:r>
              <a:rPr dirty="0" err="1"/>
              <a:t>garantálja</a:t>
            </a:r>
            <a:r>
              <a:rPr dirty="0"/>
              <a:t> a </a:t>
            </a:r>
            <a:r>
              <a:rPr dirty="0" err="1"/>
              <a:t>folyamatok</a:t>
            </a:r>
            <a:r>
              <a:rPr dirty="0"/>
              <a:t> </a:t>
            </a:r>
            <a:r>
              <a:rPr dirty="0" err="1"/>
              <a:t>hatékonyságát</a:t>
            </a:r>
            <a:r>
              <a:rPr dirty="0"/>
              <a:t> a </a:t>
            </a:r>
            <a:r>
              <a:rPr dirty="0" err="1"/>
              <a:t>pályázók</a:t>
            </a:r>
            <a:r>
              <a:rPr dirty="0"/>
              <a:t>, </a:t>
            </a:r>
            <a:r>
              <a:rPr dirty="0" err="1"/>
              <a:t>valamint</a:t>
            </a:r>
            <a:r>
              <a:rPr dirty="0"/>
              <a:t> a </a:t>
            </a:r>
            <a:r>
              <a:rPr dirty="0" err="1"/>
              <a:t>Kamarák</a:t>
            </a:r>
            <a:r>
              <a:rPr dirty="0"/>
              <a:t> </a:t>
            </a:r>
            <a:r>
              <a:rPr dirty="0" err="1"/>
              <a:t>szakmai</a:t>
            </a:r>
            <a:r>
              <a:rPr dirty="0"/>
              <a:t> </a:t>
            </a:r>
            <a:r>
              <a:rPr dirty="0" err="1"/>
              <a:t>támogatását</a:t>
            </a:r>
            <a:r>
              <a:rPr dirty="0"/>
              <a:t>.</a:t>
            </a:r>
          </a:p>
        </p:txBody>
      </p:sp>
      <p:sp>
        <p:nvSpPr>
          <p:cNvPr id="151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52" name="mkikalapkezelo logo.svg" descr="mkikalapkezelo logo.sv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098" y="6342746"/>
            <a:ext cx="1524001" cy="15556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3" name="mkikalapkezelo logo.svg" descr="mkikalapkezelo logo.sv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3901" y="6342746"/>
            <a:ext cx="1524001" cy="15556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6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7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8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159" name="KUTATÁSI ÖSSZEFOGLALÓ - ARCÁPOLÁS KATEGÓRIA"/>
          <p:cNvSpPr txBox="1"/>
          <p:nvPr/>
        </p:nvSpPr>
        <p:spPr>
          <a:xfrm>
            <a:off x="10395487" y="147641"/>
            <a:ext cx="6297877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dirty="0"/>
              <a:t>TŐKEBEFEKTETÉSI ÉLETCIKLUS</a:t>
            </a:r>
          </a:p>
        </p:txBody>
      </p:sp>
      <p:sp>
        <p:nvSpPr>
          <p:cNvPr id="160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67" name="AutoShape 2"/>
          <p:cNvSpPr/>
          <p:nvPr/>
        </p:nvSpPr>
        <p:spPr>
          <a:xfrm>
            <a:off x="1151827" y="2790122"/>
            <a:ext cx="15891409" cy="1"/>
          </a:xfrm>
          <a:prstGeom prst="line">
            <a:avLst/>
          </a:prstGeom>
          <a:ln cap="rnd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68" name="Freeform 4"/>
          <p:cNvSpPr/>
          <p:nvPr/>
        </p:nvSpPr>
        <p:spPr>
          <a:xfrm>
            <a:off x="2300596" y="2660703"/>
            <a:ext cx="226927" cy="226927"/>
          </a:xfrm>
          <a:prstGeom prst="ellipse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69" name="Freeform 6"/>
          <p:cNvSpPr/>
          <p:nvPr/>
        </p:nvSpPr>
        <p:spPr>
          <a:xfrm>
            <a:off x="4860870" y="2676659"/>
            <a:ext cx="226927" cy="226927"/>
          </a:xfrm>
          <a:prstGeom prst="ellipse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0" name="Freeform 8"/>
          <p:cNvSpPr/>
          <p:nvPr/>
        </p:nvSpPr>
        <p:spPr>
          <a:xfrm>
            <a:off x="7421144" y="2680609"/>
            <a:ext cx="226927" cy="226927"/>
          </a:xfrm>
          <a:prstGeom prst="ellipse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1" name="Freeform 10"/>
          <p:cNvSpPr/>
          <p:nvPr/>
        </p:nvSpPr>
        <p:spPr>
          <a:xfrm>
            <a:off x="12543118" y="2661903"/>
            <a:ext cx="226926" cy="226927"/>
          </a:xfrm>
          <a:prstGeom prst="ellipse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2" name="Freeform 12"/>
          <p:cNvSpPr/>
          <p:nvPr/>
        </p:nvSpPr>
        <p:spPr>
          <a:xfrm>
            <a:off x="15101966" y="2676659"/>
            <a:ext cx="226927" cy="226927"/>
          </a:xfrm>
          <a:prstGeom prst="ellipse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3" name="Freeform 17"/>
          <p:cNvSpPr/>
          <p:nvPr/>
        </p:nvSpPr>
        <p:spPr>
          <a:xfrm>
            <a:off x="9981418" y="2677859"/>
            <a:ext cx="226927" cy="226927"/>
          </a:xfrm>
          <a:prstGeom prst="ellipse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79" name="TextBox 25"/>
          <p:cNvSpPr txBox="1"/>
          <p:nvPr/>
        </p:nvSpPr>
        <p:spPr>
          <a:xfrm>
            <a:off x="1179642" y="3200400"/>
            <a:ext cx="2153041" cy="695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>
            <a:lvl1pPr algn="ctr">
              <a:lnSpc>
                <a:spcPts val="2600"/>
              </a:lnSpc>
              <a:defRPr sz="2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endParaRPr dirty="0"/>
          </a:p>
        </p:txBody>
      </p:sp>
      <p:sp>
        <p:nvSpPr>
          <p:cNvPr id="180" name="TextBox 26"/>
          <p:cNvSpPr txBox="1"/>
          <p:nvPr/>
        </p:nvSpPr>
        <p:spPr>
          <a:xfrm>
            <a:off x="1179642" y="4416268"/>
            <a:ext cx="2153041" cy="14783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/>
          <a:p>
            <a:pPr lvl="1" indent="0" algn="ctr">
              <a:lnSpc>
                <a:spcPts val="2500"/>
              </a:lnSpc>
              <a:defRPr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 dirty="0"/>
          </a:p>
        </p:txBody>
      </p:sp>
      <p:sp>
        <p:nvSpPr>
          <p:cNvPr id="188" name="TextBox 41"/>
          <p:cNvSpPr txBox="1"/>
          <p:nvPr/>
        </p:nvSpPr>
        <p:spPr>
          <a:xfrm>
            <a:off x="13818125" y="4419600"/>
            <a:ext cx="2153042" cy="2059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>
            <a:lvl1pPr algn="ctr">
              <a:lnSpc>
                <a:spcPts val="2500"/>
              </a:lnSpc>
              <a:defRPr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endParaRPr dirty="0"/>
          </a:p>
        </p:txBody>
      </p:sp>
      <p:sp>
        <p:nvSpPr>
          <p:cNvPr id="193" name="TextBox 57"/>
          <p:cNvSpPr txBox="1"/>
          <p:nvPr/>
        </p:nvSpPr>
        <p:spPr>
          <a:xfrm>
            <a:off x="6785850" y="7435888"/>
            <a:ext cx="1059249" cy="399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>
            <a:lvl1pPr algn="ctr">
              <a:lnSpc>
                <a:spcPts val="3000"/>
              </a:lnSpc>
              <a:defRPr sz="21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endParaRPr dirty="0"/>
          </a:p>
        </p:txBody>
      </p:sp>
      <p:grpSp>
        <p:nvGrpSpPr>
          <p:cNvPr id="197" name="Group"/>
          <p:cNvGrpSpPr/>
          <p:nvPr/>
        </p:nvGrpSpPr>
        <p:grpSpPr>
          <a:xfrm>
            <a:off x="16276220" y="2790120"/>
            <a:ext cx="952267" cy="4565790"/>
            <a:chOff x="0" y="-1"/>
            <a:chExt cx="952266" cy="4565789"/>
          </a:xfrm>
        </p:grpSpPr>
        <p:sp>
          <p:nvSpPr>
            <p:cNvPr id="195" name="Freeform 14"/>
            <p:cNvSpPr/>
            <p:nvPr/>
          </p:nvSpPr>
          <p:spPr>
            <a:xfrm rot="16200000">
              <a:off x="-1844863" y="1945185"/>
              <a:ext cx="4565789" cy="675418"/>
            </a:xfrm>
            <a:prstGeom prst="rect">
              <a:avLst/>
            </a:prstGeom>
            <a:solidFill>
              <a:srgbClr val="0E2A3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96" name="TextBox 15"/>
            <p:cNvSpPr txBox="1"/>
            <p:nvPr/>
          </p:nvSpPr>
          <p:spPr>
            <a:xfrm rot="16200000">
              <a:off x="-1700822" y="1785718"/>
              <a:ext cx="4353909" cy="9522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254000" tIns="254000" rIns="254000" bIns="254000" numCol="1" anchor="t">
              <a:noAutofit/>
            </a:bodyPr>
            <a:lstStyle>
              <a:lvl1pPr algn="ctr">
                <a:lnSpc>
                  <a:spcPts val="2500"/>
                </a:lnSpc>
                <a:defRPr sz="17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Portfólió management és utógondozás</a:t>
              </a:r>
            </a:p>
          </p:txBody>
        </p:sp>
      </p:grpSp>
      <p:graphicFrame>
        <p:nvGraphicFramePr>
          <p:cNvPr id="2" name="Táblázat 1">
            <a:extLst>
              <a:ext uri="{FF2B5EF4-FFF2-40B4-BE49-F238E27FC236}">
                <a16:creationId xmlns:a16="http://schemas.microsoft.com/office/drawing/2014/main" id="{86525238-B4DB-C294-DA10-43EDB9BEE6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952089"/>
              </p:ext>
            </p:extLst>
          </p:nvPr>
        </p:nvGraphicFramePr>
        <p:xfrm>
          <a:off x="1179642" y="3017049"/>
          <a:ext cx="15233544" cy="57189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38924">
                  <a:extLst>
                    <a:ext uri="{9D8B030D-6E8A-4147-A177-3AD203B41FA5}">
                      <a16:colId xmlns:a16="http://schemas.microsoft.com/office/drawing/2014/main" val="1966104417"/>
                    </a:ext>
                  </a:extLst>
                </a:gridCol>
                <a:gridCol w="2538924">
                  <a:extLst>
                    <a:ext uri="{9D8B030D-6E8A-4147-A177-3AD203B41FA5}">
                      <a16:colId xmlns:a16="http://schemas.microsoft.com/office/drawing/2014/main" val="3665447544"/>
                    </a:ext>
                  </a:extLst>
                </a:gridCol>
                <a:gridCol w="2538924">
                  <a:extLst>
                    <a:ext uri="{9D8B030D-6E8A-4147-A177-3AD203B41FA5}">
                      <a16:colId xmlns:a16="http://schemas.microsoft.com/office/drawing/2014/main" val="1048788890"/>
                    </a:ext>
                  </a:extLst>
                </a:gridCol>
                <a:gridCol w="2538924">
                  <a:extLst>
                    <a:ext uri="{9D8B030D-6E8A-4147-A177-3AD203B41FA5}">
                      <a16:colId xmlns:a16="http://schemas.microsoft.com/office/drawing/2014/main" val="138580255"/>
                    </a:ext>
                  </a:extLst>
                </a:gridCol>
                <a:gridCol w="2538924">
                  <a:extLst>
                    <a:ext uri="{9D8B030D-6E8A-4147-A177-3AD203B41FA5}">
                      <a16:colId xmlns:a16="http://schemas.microsoft.com/office/drawing/2014/main" val="4260325570"/>
                    </a:ext>
                  </a:extLst>
                </a:gridCol>
                <a:gridCol w="2538924">
                  <a:extLst>
                    <a:ext uri="{9D8B030D-6E8A-4147-A177-3AD203B41FA5}">
                      <a16:colId xmlns:a16="http://schemas.microsoft.com/office/drawing/2014/main" val="3325267213"/>
                    </a:ext>
                  </a:extLst>
                </a:gridCol>
              </a:tblGrid>
              <a:tr h="9178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Regisztráció és jelentkezés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Pályázat feltöltése és KO szűrés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Kamarai </a:t>
                      </a:r>
                      <a:r>
                        <a:rPr lang="hu-HU" sz="1800" b="1" dirty="0" err="1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scoring</a:t>
                      </a: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és támogatási program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Üzleti </a:t>
                      </a:r>
                      <a:r>
                        <a:rPr lang="hu-HU" sz="1800" b="1" dirty="0" err="1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scoring</a:t>
                      </a: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és tanácsadás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Előterjesztés és Befektetési bizottság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Szerződéskötés és folyósítás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6206731"/>
                  </a:ext>
                </a:extLst>
              </a:tr>
              <a:tr h="14208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Email fiók létrehozása és cég hozzáadása a rendszerhez.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Automata KO, a kiírás irányainak alapján.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Kapcsolatfelvétel, cégminősítés a  Kamarai szempontrendszer alapján.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Automatizált üzleti </a:t>
                      </a:r>
                      <a:r>
                        <a:rPr lang="hu-HU" sz="1400" dirty="0" err="1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scoring</a:t>
                      </a: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+ a projekt részletes </a:t>
                      </a:r>
                      <a:r>
                        <a:rPr lang="hu-HU" sz="1400" dirty="0" err="1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koncepcionálása</a:t>
                      </a: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Befektetési bizottsági döntést előkészítő anyag és döntés.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Szerződés struktúra elkészítése, aláírása (három oldalról: Alapkezelő, Kamara és Ügyfél), és a tőke folyósítása.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5102683"/>
                  </a:ext>
                </a:extLst>
              </a:tr>
              <a:tr h="650860">
                <a:tc>
                  <a:txBody>
                    <a:bodyPr/>
                    <a:lstStyle/>
                    <a:p>
                      <a:pPr algn="ctr"/>
                      <a:endParaRPr lang="hu-HU" sz="18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Automata KO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E2A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Területi Kamara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CAA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Automata </a:t>
                      </a:r>
                      <a:r>
                        <a:rPr lang="hu-HU" sz="1800" b="1" dirty="0" err="1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Scoring</a:t>
                      </a:r>
                      <a:endParaRPr lang="hu-HU" sz="1800" b="1" dirty="0">
                        <a:solidFill>
                          <a:schemeClr val="bg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E2A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AK Hálózatirányítás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CA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8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4099144"/>
                  </a:ext>
                </a:extLst>
              </a:tr>
              <a:tr h="650860">
                <a:tc>
                  <a:txBody>
                    <a:bodyPr/>
                    <a:lstStyle/>
                    <a:p>
                      <a:pPr algn="ctr"/>
                      <a:endParaRPr lang="hu-HU" sz="18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8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30% súly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CAA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800" b="1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70% súly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E2A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800" b="1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8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52182945"/>
                  </a:ext>
                </a:extLst>
              </a:tr>
              <a:tr h="2078621">
                <a:tc>
                  <a:txBody>
                    <a:bodyPr/>
                    <a:lstStyle/>
                    <a:p>
                      <a:pPr algn="ctr"/>
                      <a:r>
                        <a:rPr lang="hu-HU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Több mint </a:t>
                      </a:r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1297 </a:t>
                      </a:r>
                      <a:r>
                        <a:rPr lang="hu-HU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regisztrált vállalkozás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363</a:t>
                      </a:r>
                      <a:r>
                        <a:rPr lang="hu-HU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vállalkozás teljesítette a KO kritériumokat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363</a:t>
                      </a:r>
                      <a:r>
                        <a:rPr lang="hu-HU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projekt elbírálás alatt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5,7 milliárd forintnyi </a:t>
                      </a:r>
                      <a:r>
                        <a:rPr lang="hu-HU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tőkejuttatás már jóváhagyásra került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hu-HU" sz="180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38597633"/>
                  </a:ext>
                </a:extLst>
              </a:tr>
            </a:tbl>
          </a:graphicData>
        </a:graphic>
      </p:graphicFrame>
      <p:sp>
        <p:nvSpPr>
          <p:cNvPr id="11" name="Bal oldali kapcsos zárójel 10">
            <a:extLst>
              <a:ext uri="{FF2B5EF4-FFF2-40B4-BE49-F238E27FC236}">
                <a16:creationId xmlns:a16="http://schemas.microsoft.com/office/drawing/2014/main" id="{B3A9273E-FE38-AE44-0DF1-5EEF809A849B}"/>
              </a:ext>
            </a:extLst>
          </p:cNvPr>
          <p:cNvSpPr/>
          <p:nvPr/>
        </p:nvSpPr>
        <p:spPr>
          <a:xfrm rot="16200000">
            <a:off x="8504509" y="4498338"/>
            <a:ext cx="583809" cy="5064365"/>
          </a:xfrm>
          <a:prstGeom prst="leftBrace">
            <a:avLst/>
          </a:prstGeom>
          <a:noFill/>
          <a:ln w="25400" cap="flat">
            <a:solidFill>
              <a:srgbClr val="0E2A33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2" name="Nyíl: lefelé mutató 11">
            <a:extLst>
              <a:ext uri="{FF2B5EF4-FFF2-40B4-BE49-F238E27FC236}">
                <a16:creationId xmlns:a16="http://schemas.microsoft.com/office/drawing/2014/main" id="{FD97F50B-FD26-B054-D5AC-B271DF3C7986}"/>
              </a:ext>
            </a:extLst>
          </p:cNvPr>
          <p:cNvSpPr/>
          <p:nvPr/>
        </p:nvSpPr>
        <p:spPr>
          <a:xfrm>
            <a:off x="4687126" y="6214604"/>
            <a:ext cx="595259" cy="815917"/>
          </a:xfrm>
          <a:prstGeom prst="downArrow">
            <a:avLst/>
          </a:prstGeom>
          <a:solidFill>
            <a:srgbClr val="FFFFFF"/>
          </a:solidFill>
          <a:ln w="25400" cap="flat">
            <a:solidFill>
              <a:srgbClr val="0E2A33"/>
            </a:solidFill>
            <a:prstDash val="solid"/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13" name="Nyíl: lefelé mutató 12">
            <a:extLst>
              <a:ext uri="{FF2B5EF4-FFF2-40B4-BE49-F238E27FC236}">
                <a16:creationId xmlns:a16="http://schemas.microsoft.com/office/drawing/2014/main" id="{CB8DB821-6F30-0C32-91EC-F87EDEA9786A}"/>
              </a:ext>
            </a:extLst>
          </p:cNvPr>
          <p:cNvSpPr/>
          <p:nvPr/>
        </p:nvSpPr>
        <p:spPr>
          <a:xfrm>
            <a:off x="12224981" y="6214604"/>
            <a:ext cx="595259" cy="815917"/>
          </a:xfrm>
          <a:prstGeom prst="downArrow">
            <a:avLst/>
          </a:prstGeom>
          <a:solidFill>
            <a:srgbClr val="FFFFFF"/>
          </a:solidFill>
          <a:ln w="25400" cap="flat">
            <a:solidFill>
              <a:srgbClr val="0E2A33"/>
            </a:solidFill>
            <a:prstDash val="solid"/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  <p:sp>
        <p:nvSpPr>
          <p:cNvPr id="14" name="Nyíl: lefelé mutató 13">
            <a:extLst>
              <a:ext uri="{FF2B5EF4-FFF2-40B4-BE49-F238E27FC236}">
                <a16:creationId xmlns:a16="http://schemas.microsoft.com/office/drawing/2014/main" id="{9D4D9FDD-E183-2B2F-AA5D-021A8C030640}"/>
              </a:ext>
            </a:extLst>
          </p:cNvPr>
          <p:cNvSpPr/>
          <p:nvPr/>
        </p:nvSpPr>
        <p:spPr>
          <a:xfrm>
            <a:off x="1954760" y="5164703"/>
            <a:ext cx="595259" cy="1872000"/>
          </a:xfrm>
          <a:prstGeom prst="downArrow">
            <a:avLst/>
          </a:prstGeom>
          <a:solidFill>
            <a:srgbClr val="FFFFFF"/>
          </a:solidFill>
          <a:ln w="25400" cap="flat">
            <a:solidFill>
              <a:srgbClr val="0E2A33"/>
            </a:solidFill>
            <a:prstDash val="solid"/>
            <a:rou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Calibri"/>
            </a:endParaRP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0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1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2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03" name="KUTATÁSI ÖSSZEFOGLALÓ - ARCÁPOLÁS KATEGÓRIA"/>
          <p:cNvSpPr txBox="1"/>
          <p:nvPr/>
        </p:nvSpPr>
        <p:spPr>
          <a:xfrm>
            <a:off x="13004680" y="147532"/>
            <a:ext cx="4033010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KAMARAI SCORING</a:t>
            </a:r>
          </a:p>
        </p:txBody>
      </p:sp>
      <p:sp>
        <p:nvSpPr>
          <p:cNvPr id="204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5" name="Text Placeholder 7"/>
          <p:cNvSpPr txBox="1"/>
          <p:nvPr/>
        </p:nvSpPr>
        <p:spPr>
          <a:xfrm>
            <a:off x="1816890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0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tervezett beruházást megvalósítani kívánó vállalkozással, lokális gazdasági szerepével kapcsolatos általános információk.</a:t>
            </a:r>
          </a:p>
        </p:txBody>
      </p:sp>
      <p:grpSp>
        <p:nvGrpSpPr>
          <p:cNvPr id="208" name="Group"/>
          <p:cNvGrpSpPr/>
          <p:nvPr/>
        </p:nvGrpSpPr>
        <p:grpSpPr>
          <a:xfrm>
            <a:off x="1147964" y="2281237"/>
            <a:ext cx="3778625" cy="824692"/>
            <a:chOff x="0" y="0"/>
            <a:chExt cx="3778624" cy="824691"/>
          </a:xfrm>
        </p:grpSpPr>
        <p:sp>
          <p:nvSpPr>
            <p:cNvPr id="206" name="Rectangle 12"/>
            <p:cNvSpPr/>
            <p:nvPr/>
          </p:nvSpPr>
          <p:spPr>
            <a:xfrm>
              <a:off x="0" y="0"/>
              <a:ext cx="3778624" cy="824691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07" name="Text Placeholder 3"/>
            <p:cNvSpPr txBox="1"/>
            <p:nvPr/>
          </p:nvSpPr>
          <p:spPr>
            <a:xfrm>
              <a:off x="2988" y="62963"/>
              <a:ext cx="3772647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ÜZLETI FAKTOROK</a:t>
              </a:r>
            </a:p>
          </p:txBody>
        </p:sp>
      </p:grpSp>
      <p:grpSp>
        <p:nvGrpSpPr>
          <p:cNvPr id="211" name="Group"/>
          <p:cNvGrpSpPr/>
          <p:nvPr/>
        </p:nvGrpSpPr>
        <p:grpSpPr>
          <a:xfrm>
            <a:off x="5227336" y="2281237"/>
            <a:ext cx="3778625" cy="825501"/>
            <a:chOff x="0" y="0"/>
            <a:chExt cx="3778624" cy="825500"/>
          </a:xfrm>
        </p:grpSpPr>
        <p:sp>
          <p:nvSpPr>
            <p:cNvPr id="209" name="Rectangle 12"/>
            <p:cNvSpPr/>
            <p:nvPr/>
          </p:nvSpPr>
          <p:spPr>
            <a:xfrm>
              <a:off x="0" y="0"/>
              <a:ext cx="3778624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10" name="Text Placeholder 3"/>
            <p:cNvSpPr txBox="1"/>
            <p:nvPr/>
          </p:nvSpPr>
          <p:spPr>
            <a:xfrm>
              <a:off x="2988" y="160418"/>
              <a:ext cx="3772647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TULAJDONOSI FAKTOROK</a:t>
              </a:r>
            </a:p>
          </p:txBody>
        </p:sp>
      </p:grpSp>
      <p:grpSp>
        <p:nvGrpSpPr>
          <p:cNvPr id="214" name="Group"/>
          <p:cNvGrpSpPr/>
          <p:nvPr/>
        </p:nvGrpSpPr>
        <p:grpSpPr>
          <a:xfrm>
            <a:off x="9306708" y="2281237"/>
            <a:ext cx="3778625" cy="825501"/>
            <a:chOff x="0" y="0"/>
            <a:chExt cx="3778624" cy="825500"/>
          </a:xfrm>
        </p:grpSpPr>
        <p:sp>
          <p:nvSpPr>
            <p:cNvPr id="212" name="Rectangle 12"/>
            <p:cNvSpPr/>
            <p:nvPr/>
          </p:nvSpPr>
          <p:spPr>
            <a:xfrm>
              <a:off x="0" y="0"/>
              <a:ext cx="3778624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13" name="Text Placeholder 3"/>
            <p:cNvSpPr txBox="1"/>
            <p:nvPr/>
          </p:nvSpPr>
          <p:spPr>
            <a:xfrm>
              <a:off x="5977" y="160418"/>
              <a:ext cx="3772647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37159" algn="ctr" defTabSz="1234439">
                <a:lnSpc>
                  <a:spcPct val="90000"/>
                </a:lnSpc>
                <a:defRPr sz="189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HUMÁN ERŐFORRÁS FAKTORAI</a:t>
              </a:r>
            </a:p>
          </p:txBody>
        </p:sp>
      </p:grpSp>
      <p:grpSp>
        <p:nvGrpSpPr>
          <p:cNvPr id="217" name="Group"/>
          <p:cNvGrpSpPr/>
          <p:nvPr/>
        </p:nvGrpSpPr>
        <p:grpSpPr>
          <a:xfrm>
            <a:off x="13265111" y="2281237"/>
            <a:ext cx="3778625" cy="825501"/>
            <a:chOff x="0" y="0"/>
            <a:chExt cx="3778624" cy="825500"/>
          </a:xfrm>
        </p:grpSpPr>
        <p:sp>
          <p:nvSpPr>
            <p:cNvPr id="215" name="Rectangle 12"/>
            <p:cNvSpPr/>
            <p:nvPr/>
          </p:nvSpPr>
          <p:spPr>
            <a:xfrm>
              <a:off x="0" y="0"/>
              <a:ext cx="3778624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16" name="Text Placeholder 3"/>
            <p:cNvSpPr txBox="1"/>
            <p:nvPr/>
          </p:nvSpPr>
          <p:spPr>
            <a:xfrm>
              <a:off x="2988" y="63368"/>
              <a:ext cx="3772647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EGYÉB FAKTOROK</a:t>
              </a:r>
            </a:p>
          </p:txBody>
        </p:sp>
      </p:grpSp>
      <p:sp>
        <p:nvSpPr>
          <p:cNvPr id="218" name="Text Placeholder 7"/>
          <p:cNvSpPr txBox="1"/>
          <p:nvPr/>
        </p:nvSpPr>
        <p:spPr>
          <a:xfrm>
            <a:off x="5896262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0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tulajdonossal, mint a tervezett beruházás legfontosabb szereplőjével kapcsolatos, vállalkozásához kötött információk.</a:t>
            </a:r>
          </a:p>
        </p:txBody>
      </p:sp>
      <p:sp>
        <p:nvSpPr>
          <p:cNvPr id="219" name="Text Placeholder 7"/>
          <p:cNvSpPr txBox="1"/>
          <p:nvPr/>
        </p:nvSpPr>
        <p:spPr>
          <a:xfrm>
            <a:off x="9975634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 defTabSz="905255">
              <a:lnSpc>
                <a:spcPts val="2700"/>
              </a:lnSpc>
              <a:defRPr sz="1979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tervezett beruházást megvalósító, az adott entitásnál meglévő humán erőforrással kapcsolatos információk.</a:t>
            </a:r>
          </a:p>
        </p:txBody>
      </p:sp>
      <p:sp>
        <p:nvSpPr>
          <p:cNvPr id="220" name="Text Placeholder 7"/>
          <p:cNvSpPr txBox="1"/>
          <p:nvPr/>
        </p:nvSpPr>
        <p:spPr>
          <a:xfrm>
            <a:off x="13934036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0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tervezett beruházás társadalmi és környezeti hatásaival és hasznosságával kapcsolatos információk.</a:t>
            </a:r>
          </a:p>
        </p:txBody>
      </p:sp>
      <p:sp>
        <p:nvSpPr>
          <p:cNvPr id="221" name="Text Placeholder 7"/>
          <p:cNvSpPr txBox="1"/>
          <p:nvPr/>
        </p:nvSpPr>
        <p:spPr>
          <a:xfrm>
            <a:off x="3773620" y="7142353"/>
            <a:ext cx="10647824" cy="12825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1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Együttműködő, konzultatív információgyűjtés a vállalkozás üzleti szempontból fontos hátterének beazonosításához, a vállalkozás számára adekvát tőkeági támogatásának érdekében.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4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5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6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27" name="KUTATÁSI ÖSSZEFOGLALÓ - ARCÁPOLÁS KATEGÓRIA"/>
          <p:cNvSpPr txBox="1"/>
          <p:nvPr/>
        </p:nvSpPr>
        <p:spPr>
          <a:xfrm>
            <a:off x="13563480" y="147532"/>
            <a:ext cx="3476242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ÜZLETI SCORING</a:t>
            </a:r>
          </a:p>
        </p:txBody>
      </p:sp>
      <p:sp>
        <p:nvSpPr>
          <p:cNvPr id="228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29" name="Text Placeholder 7"/>
          <p:cNvSpPr txBox="1"/>
          <p:nvPr/>
        </p:nvSpPr>
        <p:spPr>
          <a:xfrm>
            <a:off x="2467578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0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Pénzügyi mutatók (forgóeszköz/rövid lejáratú kötelezettségek, terheletlen eszközök aránya stb.) elemzése.</a:t>
            </a:r>
          </a:p>
        </p:txBody>
      </p:sp>
      <p:grpSp>
        <p:nvGrpSpPr>
          <p:cNvPr id="232" name="Group"/>
          <p:cNvGrpSpPr/>
          <p:nvPr/>
        </p:nvGrpSpPr>
        <p:grpSpPr>
          <a:xfrm>
            <a:off x="1147964" y="2281237"/>
            <a:ext cx="5080001" cy="824692"/>
            <a:chOff x="0" y="0"/>
            <a:chExt cx="5080000" cy="824691"/>
          </a:xfrm>
        </p:grpSpPr>
        <p:sp>
          <p:nvSpPr>
            <p:cNvPr id="230" name="Rectangle 12"/>
            <p:cNvSpPr/>
            <p:nvPr/>
          </p:nvSpPr>
          <p:spPr>
            <a:xfrm>
              <a:off x="0" y="0"/>
              <a:ext cx="5080000" cy="824691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31" name="Text Placeholder 3"/>
            <p:cNvSpPr txBox="1"/>
            <p:nvPr/>
          </p:nvSpPr>
          <p:spPr>
            <a:xfrm>
              <a:off x="4018" y="62963"/>
              <a:ext cx="5071964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LIKVIDITÁS ÉS FINANSZÍROZÁS</a:t>
              </a:r>
            </a:p>
          </p:txBody>
        </p:sp>
      </p:grpSp>
      <p:grpSp>
        <p:nvGrpSpPr>
          <p:cNvPr id="235" name="Group"/>
          <p:cNvGrpSpPr/>
          <p:nvPr/>
        </p:nvGrpSpPr>
        <p:grpSpPr>
          <a:xfrm>
            <a:off x="6557532" y="2280832"/>
            <a:ext cx="5080001" cy="825501"/>
            <a:chOff x="0" y="0"/>
            <a:chExt cx="5080000" cy="825500"/>
          </a:xfrm>
        </p:grpSpPr>
        <p:sp>
          <p:nvSpPr>
            <p:cNvPr id="233" name="Rectangle 12"/>
            <p:cNvSpPr/>
            <p:nvPr/>
          </p:nvSpPr>
          <p:spPr>
            <a:xfrm>
              <a:off x="0" y="0"/>
              <a:ext cx="508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34" name="Text Placeholder 3"/>
            <p:cNvSpPr txBox="1"/>
            <p:nvPr/>
          </p:nvSpPr>
          <p:spPr>
            <a:xfrm>
              <a:off x="4018" y="160418"/>
              <a:ext cx="5071964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TŐKEÁTTÉTEL, TŐKESZERKEZET</a:t>
              </a:r>
            </a:p>
          </p:txBody>
        </p:sp>
      </p:grpSp>
      <p:grpSp>
        <p:nvGrpSpPr>
          <p:cNvPr id="238" name="Group"/>
          <p:cNvGrpSpPr/>
          <p:nvPr/>
        </p:nvGrpSpPr>
        <p:grpSpPr>
          <a:xfrm>
            <a:off x="11972597" y="2280832"/>
            <a:ext cx="5076581" cy="825501"/>
            <a:chOff x="0" y="0"/>
            <a:chExt cx="5076579" cy="825500"/>
          </a:xfrm>
        </p:grpSpPr>
        <p:sp>
          <p:nvSpPr>
            <p:cNvPr id="236" name="Rectangle 12"/>
            <p:cNvSpPr/>
            <p:nvPr/>
          </p:nvSpPr>
          <p:spPr>
            <a:xfrm>
              <a:off x="0" y="0"/>
              <a:ext cx="5076579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37" name="Text Placeholder 3"/>
            <p:cNvSpPr txBox="1"/>
            <p:nvPr/>
          </p:nvSpPr>
          <p:spPr>
            <a:xfrm>
              <a:off x="8030" y="160418"/>
              <a:ext cx="5068549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CASH-FLOW ÉS JÖVEDELEMTERMELÉS</a:t>
              </a:r>
            </a:p>
          </p:txBody>
        </p:sp>
      </p:grpSp>
      <p:sp>
        <p:nvSpPr>
          <p:cNvPr id="239" name="Text Placeholder 7"/>
          <p:cNvSpPr txBox="1"/>
          <p:nvPr/>
        </p:nvSpPr>
        <p:spPr>
          <a:xfrm>
            <a:off x="7877145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0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Tőkemutatók (külső adósság / eszközállomány, net debt/EBIDTA) értékelései.</a:t>
            </a:r>
          </a:p>
        </p:txBody>
      </p:sp>
      <p:sp>
        <p:nvSpPr>
          <p:cNvPr id="240" name="Text Placeholder 7"/>
          <p:cNvSpPr txBox="1"/>
          <p:nvPr/>
        </p:nvSpPr>
        <p:spPr>
          <a:xfrm>
            <a:off x="13290500" y="3614374"/>
            <a:ext cx="2440773" cy="27263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0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Eredményességi mutatók (EBIDTA-CAPEX/adósságszolgálat, iparági EBITDA aránytól való eltérés) értékelése.</a:t>
            </a:r>
          </a:p>
        </p:txBody>
      </p:sp>
      <p:sp>
        <p:nvSpPr>
          <p:cNvPr id="241" name="Text Placeholder 7"/>
          <p:cNvSpPr txBox="1"/>
          <p:nvPr/>
        </p:nvSpPr>
        <p:spPr>
          <a:xfrm>
            <a:off x="3482026" y="6935905"/>
            <a:ext cx="11323948" cy="16954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21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Partneri szemléletű üzleti elemzések a vállalkozás valódi üzleti igényének beazonosítására, a releváns mértékű (és szintű) tőke támogatási döntés szakmailag megfelelő előkészítésére. </a:t>
            </a:r>
          </a:p>
          <a:p>
            <a:pPr lvl="1" indent="0" algn="ctr">
              <a:lnSpc>
                <a:spcPts val="2800"/>
              </a:lnSpc>
              <a:defRPr sz="21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Az üzleti értékelések speciális, zárt scoring rendszerben, az aktuális adatok optimális súlyozása mellett készülnek el. 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244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45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46" name="TextBox 3"/>
          <p:cNvSpPr txBox="1"/>
          <p:nvPr/>
        </p:nvSpPr>
        <p:spPr>
          <a:xfrm>
            <a:off x="5304752" y="2370155"/>
            <a:ext cx="7585559" cy="1041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TŐKEEMELÉS - 1%</a:t>
            </a:r>
          </a:p>
        </p:txBody>
      </p:sp>
      <p:sp>
        <p:nvSpPr>
          <p:cNvPr id="247" name="TextBox 4"/>
          <p:cNvSpPr txBox="1"/>
          <p:nvPr/>
        </p:nvSpPr>
        <p:spPr>
          <a:xfrm>
            <a:off x="3005030" y="5284419"/>
            <a:ext cx="12277940" cy="3797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Befektetés 1% Ázsiós tőkeemeléssel (jegyzett tőke+ tőketartalék) 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Különjogos üzletrész létrehozása</a:t>
            </a:r>
          </a:p>
          <a:p>
            <a:pPr algn="ctr">
              <a:defRPr sz="2400">
                <a:latin typeface="Avenir Heavy"/>
                <a:ea typeface="Avenir Heavy"/>
                <a:cs typeface="Avenir Heavy"/>
                <a:sym typeface="Avenir Heavy"/>
              </a:defRPr>
            </a:pPr>
            <a:endParaRPr/>
          </a:p>
          <a:p>
            <a:pPr algn="ctr">
              <a:defRPr sz="2400">
                <a:latin typeface="Avenir Heavy"/>
                <a:ea typeface="Avenir Heavy"/>
                <a:cs typeface="Avenir Heavy"/>
                <a:sym typeface="Avenir Heavy"/>
              </a:defRPr>
            </a:pPr>
            <a:r>
              <a:t>Befektető jogai:</a:t>
            </a:r>
          </a:p>
          <a:p>
            <a:pPr algn="ctr"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Materiális kérdésekben vétójog </a:t>
            </a:r>
          </a:p>
          <a:p>
            <a:pPr algn="ctr"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Likvidációs és Megtérülési elsőbbségi jog</a:t>
            </a:r>
          </a:p>
          <a:p>
            <a:pPr algn="ctr"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Eladási jog </a:t>
            </a:r>
          </a:p>
          <a:p>
            <a:pPr algn="ctr"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Tag along / együttértékesítési jog</a:t>
            </a:r>
          </a:p>
          <a:p>
            <a:pPr algn="ctr">
              <a:defRPr sz="2400">
                <a:latin typeface="Avenir Book"/>
                <a:ea typeface="Avenir Book"/>
                <a:cs typeface="Avenir Book"/>
                <a:sym typeface="Avenir Book"/>
              </a:defRPr>
            </a:pPr>
            <a:r>
              <a:t>Ellenőrzési jogok (adatszolgáltatás)</a:t>
            </a:r>
          </a:p>
        </p:txBody>
      </p:sp>
      <p:sp>
        <p:nvSpPr>
          <p:cNvPr id="248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251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2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53" name="TextBox 3"/>
          <p:cNvSpPr txBox="1"/>
          <p:nvPr/>
        </p:nvSpPr>
        <p:spPr>
          <a:xfrm>
            <a:off x="5038881" y="2370155"/>
            <a:ext cx="8210238" cy="1041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TAGI KÖLCSÖN - 99%</a:t>
            </a:r>
          </a:p>
        </p:txBody>
      </p:sp>
      <p:sp>
        <p:nvSpPr>
          <p:cNvPr id="254" name="TextBox 4"/>
          <p:cNvSpPr txBox="1"/>
          <p:nvPr/>
        </p:nvSpPr>
        <p:spPr>
          <a:xfrm>
            <a:off x="3005030" y="5443271"/>
            <a:ext cx="12277940" cy="3479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 Oblique"/>
                <a:ea typeface="Avenir Book Oblique"/>
                <a:cs typeface="Avenir Book Oblique"/>
                <a:sym typeface="Avenir Book Oblique"/>
              </a:defRPr>
            </a:pPr>
            <a:r>
              <a:t>Feltétele a Tőkeemelés megvalósítása és a taggyűlési dokumentumok cégbírósági beadása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6 éves futamidejű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Végtörlesztéses hitelkonstrukció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Évi egyszeri fix 5%-os kamatfizetés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Nincs előírt biztosíték, csak inkasszós jog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Résztörlesztés kamatfizetéskor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Végtörlesztés díj nélkül bármikor törleszthető</a:t>
            </a:r>
          </a:p>
        </p:txBody>
      </p:sp>
      <p:sp>
        <p:nvSpPr>
          <p:cNvPr id="255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258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59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60" name="TextBox 3"/>
          <p:cNvSpPr txBox="1"/>
          <p:nvPr/>
        </p:nvSpPr>
        <p:spPr>
          <a:xfrm>
            <a:off x="5038881" y="1328755"/>
            <a:ext cx="8210238" cy="312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BEFEKTETÉSI ÉS SZINDIKÁTUSI SZERZŐDÉS</a:t>
            </a:r>
          </a:p>
        </p:txBody>
      </p:sp>
      <p:sp>
        <p:nvSpPr>
          <p:cNvPr id="261" name="TextBox 4"/>
          <p:cNvSpPr txBox="1"/>
          <p:nvPr/>
        </p:nvSpPr>
        <p:spPr>
          <a:xfrm>
            <a:off x="2606014" y="5227371"/>
            <a:ext cx="13075972" cy="3911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 Oblique"/>
                <a:ea typeface="Avenir Book Oblique"/>
                <a:cs typeface="Avenir Book Oblique"/>
                <a:sym typeface="Avenir Book Oblique"/>
              </a:defRPr>
            </a:pPr>
            <a:r>
              <a:t>Háromoldalú megállapodás: Partner - Alapkezelő - Területi Kamara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Szabályozza az MKIK Tőkealap-kezelő jogait. 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Alapvető cél: A vállalat forrás felhasználásának ellenőrzése és az Alap kiszállásának biztosítása.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Folyósítást megelőző feltételek: nincs adótartozás, nincs szerződésszegés, nincs peres eljárás.</a:t>
            </a:r>
          </a:p>
          <a:p>
            <a:pPr algn="ctr">
              <a:lnSpc>
                <a:spcPts val="3400"/>
              </a:lnSpc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Súlyos Szerződésszegés: szavatosságvállalások valótlanok, bejelentéshez képest lényegesen eltérő forrásfelhasználás, adatszolgáltatás többszöri elmulasztása, Alapkezelő jogainak megsértése, bűncselekmény stb.. Következmény: Hitel visszafizetése, Alapkezelő kötelező kivásárlása.</a:t>
            </a:r>
          </a:p>
        </p:txBody>
      </p:sp>
      <p:sp>
        <p:nvSpPr>
          <p:cNvPr id="262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5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6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67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68" name="KUTATÁSI ÖSSZEFOGLALÓ - ARCÁPOLÁS KATEGÓRIA"/>
          <p:cNvSpPr txBox="1"/>
          <p:nvPr/>
        </p:nvSpPr>
        <p:spPr>
          <a:xfrm>
            <a:off x="11167315" y="171428"/>
            <a:ext cx="5748831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rPr dirty="0"/>
              <a:t>TERÜLETI KAMARA SZEREPE</a:t>
            </a:r>
          </a:p>
        </p:txBody>
      </p:sp>
      <p:sp>
        <p:nvSpPr>
          <p:cNvPr id="269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70" name="Text Placeholder 7"/>
          <p:cNvSpPr txBox="1"/>
          <p:nvPr/>
        </p:nvSpPr>
        <p:spPr>
          <a:xfrm>
            <a:off x="1247192" y="3614374"/>
            <a:ext cx="2440773" cy="45046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területi kamarák közvetítőként működnek a pályázók és az Alapkezelő között. Biztosítják, hogy a pályázók megfelelően informáltak legyenek a program követelményeiről és lehetőségeiről.</a:t>
            </a:r>
          </a:p>
        </p:txBody>
      </p:sp>
      <p:grpSp>
        <p:nvGrpSpPr>
          <p:cNvPr id="273" name="Group"/>
          <p:cNvGrpSpPr/>
          <p:nvPr/>
        </p:nvGrpSpPr>
        <p:grpSpPr>
          <a:xfrm>
            <a:off x="1073773" y="2281237"/>
            <a:ext cx="2614193" cy="824692"/>
            <a:chOff x="0" y="0"/>
            <a:chExt cx="2614191" cy="824691"/>
          </a:xfrm>
        </p:grpSpPr>
        <p:sp>
          <p:nvSpPr>
            <p:cNvPr id="271" name="Rectangle 12"/>
            <p:cNvSpPr/>
            <p:nvPr/>
          </p:nvSpPr>
          <p:spPr>
            <a:xfrm>
              <a:off x="74190" y="0"/>
              <a:ext cx="2540001" cy="824691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72" name="Text Placeholder 3"/>
            <p:cNvSpPr txBox="1"/>
            <p:nvPr/>
          </p:nvSpPr>
          <p:spPr>
            <a:xfrm>
              <a:off x="0" y="62963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KAPCSOLATTARTÁS</a:t>
              </a:r>
            </a:p>
          </p:txBody>
        </p:sp>
      </p:grpSp>
      <p:grpSp>
        <p:nvGrpSpPr>
          <p:cNvPr id="276" name="Group"/>
          <p:cNvGrpSpPr/>
          <p:nvPr/>
        </p:nvGrpSpPr>
        <p:grpSpPr>
          <a:xfrm>
            <a:off x="4487748" y="2280832"/>
            <a:ext cx="2540001" cy="825501"/>
            <a:chOff x="0" y="0"/>
            <a:chExt cx="2540000" cy="825500"/>
          </a:xfrm>
        </p:grpSpPr>
        <p:sp>
          <p:nvSpPr>
            <p:cNvPr id="274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75" name="Text Placeholder 3"/>
            <p:cNvSpPr txBox="1"/>
            <p:nvPr/>
          </p:nvSpPr>
          <p:spPr>
            <a:xfrm>
              <a:off x="2009" y="160418"/>
              <a:ext cx="2535982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09728" algn="ctr" defTabSz="987552">
                <a:lnSpc>
                  <a:spcPct val="90000"/>
                </a:lnSpc>
                <a:defRPr sz="1512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REGIONÁLIS INFORMÁCIÓMEGOSZTÁS</a:t>
              </a:r>
            </a:p>
          </p:txBody>
        </p:sp>
      </p:grpSp>
      <p:grpSp>
        <p:nvGrpSpPr>
          <p:cNvPr id="279" name="Group"/>
          <p:cNvGrpSpPr/>
          <p:nvPr/>
        </p:nvGrpSpPr>
        <p:grpSpPr>
          <a:xfrm>
            <a:off x="7827532" y="2280832"/>
            <a:ext cx="2540001" cy="825501"/>
            <a:chOff x="0" y="0"/>
            <a:chExt cx="2540000" cy="825500"/>
          </a:xfrm>
        </p:grpSpPr>
        <p:sp>
          <p:nvSpPr>
            <p:cNvPr id="277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78" name="Text Placeholder 3"/>
            <p:cNvSpPr txBox="1"/>
            <p:nvPr/>
          </p:nvSpPr>
          <p:spPr>
            <a:xfrm>
              <a:off x="4018" y="160418"/>
              <a:ext cx="2535982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MONITORING</a:t>
              </a:r>
            </a:p>
          </p:txBody>
        </p:sp>
      </p:grpSp>
      <p:grpSp>
        <p:nvGrpSpPr>
          <p:cNvPr id="282" name="Group"/>
          <p:cNvGrpSpPr/>
          <p:nvPr/>
        </p:nvGrpSpPr>
        <p:grpSpPr>
          <a:xfrm>
            <a:off x="11167315" y="2280832"/>
            <a:ext cx="2540001" cy="825501"/>
            <a:chOff x="0" y="0"/>
            <a:chExt cx="2540000" cy="825500"/>
          </a:xfrm>
        </p:grpSpPr>
        <p:sp>
          <p:nvSpPr>
            <p:cNvPr id="280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81" name="Text Placeholder 3"/>
            <p:cNvSpPr txBox="1"/>
            <p:nvPr/>
          </p:nvSpPr>
          <p:spPr>
            <a:xfrm>
              <a:off x="2009" y="63368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AKTIVITÁSOK</a:t>
              </a:r>
            </a:p>
          </p:txBody>
        </p:sp>
      </p:grpSp>
      <p:sp>
        <p:nvSpPr>
          <p:cNvPr id="283" name="Text Placeholder 7"/>
          <p:cNvSpPr txBox="1"/>
          <p:nvPr/>
        </p:nvSpPr>
        <p:spPr>
          <a:xfrm>
            <a:off x="4586975" y="3614374"/>
            <a:ext cx="2440774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területi kamarák átadják a helyi gazdasági környezetből származó információkat az Alapkezelő számára. Ez hozzájárulhat az Alapkezelő befektetési döntéseinek optimalizálásához.</a:t>
            </a:r>
          </a:p>
        </p:txBody>
      </p:sp>
      <p:sp>
        <p:nvSpPr>
          <p:cNvPr id="284" name="Text Placeholder 7"/>
          <p:cNvSpPr txBox="1"/>
          <p:nvPr/>
        </p:nvSpPr>
        <p:spPr>
          <a:xfrm>
            <a:off x="7926759" y="3614374"/>
            <a:ext cx="2440773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projektek megvalósítása során a területi kamarák segíthetnek a helyi szinten felmerülő akadályok megoldásában. Jelentést készíthetnek az Alapkezelő számára a projektek előrehaladásáról.</a:t>
            </a:r>
          </a:p>
        </p:txBody>
      </p:sp>
      <p:sp>
        <p:nvSpPr>
          <p:cNvPr id="285" name="Text Placeholder 7"/>
          <p:cNvSpPr txBox="1"/>
          <p:nvPr/>
        </p:nvSpPr>
        <p:spPr>
          <a:xfrm>
            <a:off x="14507098" y="3621066"/>
            <a:ext cx="2440774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pályázati anyagok értékelésében a területi Kamarák fontos pontozási szerepet töltenek be.</a:t>
            </a:r>
          </a:p>
        </p:txBody>
      </p:sp>
      <p:grpSp>
        <p:nvGrpSpPr>
          <p:cNvPr id="288" name="Group"/>
          <p:cNvGrpSpPr/>
          <p:nvPr/>
        </p:nvGrpSpPr>
        <p:grpSpPr>
          <a:xfrm>
            <a:off x="14507098" y="2280832"/>
            <a:ext cx="2540001" cy="825501"/>
            <a:chOff x="0" y="0"/>
            <a:chExt cx="2540000" cy="825500"/>
          </a:xfrm>
        </p:grpSpPr>
        <p:sp>
          <p:nvSpPr>
            <p:cNvPr id="286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87" name="Text Placeholder 3"/>
            <p:cNvSpPr txBox="1"/>
            <p:nvPr/>
          </p:nvSpPr>
          <p:spPr>
            <a:xfrm>
              <a:off x="2009" y="63368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SCORING</a:t>
              </a:r>
            </a:p>
          </p:txBody>
        </p:sp>
      </p:grpSp>
      <p:sp>
        <p:nvSpPr>
          <p:cNvPr id="289" name="Text Placeholder 7"/>
          <p:cNvSpPr txBox="1"/>
          <p:nvPr/>
        </p:nvSpPr>
        <p:spPr>
          <a:xfrm>
            <a:off x="11216929" y="3614374"/>
            <a:ext cx="2440773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kamarák aktívan támogatják az Alapkezelő piaci jelenlétét a régiókban. Találkozókat szerveznek, ahol az Alapkezelővel közvetlenül kapcsolatba léphetnek a pályázókkal.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8">
            <a:extLst>
              <a:ext uri="{FF2B5EF4-FFF2-40B4-BE49-F238E27FC236}">
                <a16:creationId xmlns:a16="http://schemas.microsoft.com/office/drawing/2014/main" id="{665957DB-46C2-8C5C-D5CF-0065192E5CE3}"/>
              </a:ext>
            </a:extLst>
          </p:cNvPr>
          <p:cNvSpPr txBox="1"/>
          <p:nvPr/>
        </p:nvSpPr>
        <p:spPr>
          <a:xfrm>
            <a:off x="854438" y="38274"/>
            <a:ext cx="16227061" cy="7951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999"/>
              </a:lnSpc>
            </a:pPr>
            <a:r>
              <a:rPr lang="hu-HU" sz="3600" dirty="0"/>
              <a:t>PLATFORM REGISZTRÁCIÓK - </a:t>
            </a:r>
            <a:r>
              <a:rPr lang="en-US" sz="3600" dirty="0">
                <a:solidFill>
                  <a:srgbClr val="0E2A33"/>
                </a:solidFill>
                <a:sym typeface="Alexandria Bold"/>
              </a:rPr>
              <a:t>POZITÍV ELŐSZŰRT CÉGEK TERÜLETI MEGOSZLÁSA  </a:t>
            </a:r>
            <a:r>
              <a:rPr lang="en-US" sz="3600" b="1" dirty="0">
                <a:solidFill>
                  <a:srgbClr val="3D4762"/>
                </a:solidFill>
                <a:ea typeface="Alexandria Bold"/>
                <a:cs typeface="Alexandria Bold"/>
                <a:sym typeface="Alexandria Bold"/>
              </a:rPr>
              <a:t>​</a:t>
            </a:r>
          </a:p>
        </p:txBody>
      </p:sp>
      <p:sp>
        <p:nvSpPr>
          <p:cNvPr id="6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8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1079" name="Csoportba foglalás 1078">
            <a:extLst>
              <a:ext uri="{FF2B5EF4-FFF2-40B4-BE49-F238E27FC236}">
                <a16:creationId xmlns:a16="http://schemas.microsoft.com/office/drawing/2014/main" id="{631EB3FF-5A84-E892-D2AE-A3EFC0656693}"/>
              </a:ext>
            </a:extLst>
          </p:cNvPr>
          <p:cNvGrpSpPr/>
          <p:nvPr/>
        </p:nvGrpSpPr>
        <p:grpSpPr>
          <a:xfrm>
            <a:off x="2202152" y="1109643"/>
            <a:ext cx="14062583" cy="8623188"/>
            <a:chOff x="2021650" y="1128694"/>
            <a:chExt cx="14062583" cy="8623188"/>
          </a:xfrm>
        </p:grpSpPr>
        <p:sp>
          <p:nvSpPr>
            <p:cNvPr id="1078" name="Freeform 65">
              <a:extLst>
                <a:ext uri="{FF2B5EF4-FFF2-40B4-BE49-F238E27FC236}">
                  <a16:creationId xmlns:a16="http://schemas.microsoft.com/office/drawing/2014/main" id="{D522EB43-D87B-9C98-9D32-D34AE03EF476}"/>
                </a:ext>
              </a:extLst>
            </p:cNvPr>
            <p:cNvSpPr/>
            <p:nvPr/>
          </p:nvSpPr>
          <p:spPr>
            <a:xfrm>
              <a:off x="9052942" y="4581083"/>
              <a:ext cx="537812" cy="527658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D4762"/>
            </a:solidFill>
          </p:spPr>
          <p:txBody>
            <a:bodyPr/>
            <a:lstStyle/>
            <a:p>
              <a:endParaRPr lang="hu-HU"/>
            </a:p>
          </p:txBody>
        </p:sp>
        <p:grpSp>
          <p:nvGrpSpPr>
            <p:cNvPr id="1077" name="Csoportba foglalás 1076">
              <a:extLst>
                <a:ext uri="{FF2B5EF4-FFF2-40B4-BE49-F238E27FC236}">
                  <a16:creationId xmlns:a16="http://schemas.microsoft.com/office/drawing/2014/main" id="{1E6A1ED4-C12F-D9AF-D04F-B120A01BC312}"/>
                </a:ext>
              </a:extLst>
            </p:cNvPr>
            <p:cNvGrpSpPr/>
            <p:nvPr/>
          </p:nvGrpSpPr>
          <p:grpSpPr>
            <a:xfrm>
              <a:off x="2021650" y="1128694"/>
              <a:ext cx="14062583" cy="8623188"/>
              <a:chOff x="2021650" y="1128694"/>
              <a:chExt cx="14062583" cy="8623188"/>
            </a:xfrm>
          </p:grpSpPr>
          <p:sp>
            <p:nvSpPr>
              <p:cNvPr id="1076" name="Freeform 65">
                <a:extLst>
                  <a:ext uri="{FF2B5EF4-FFF2-40B4-BE49-F238E27FC236}">
                    <a16:creationId xmlns:a16="http://schemas.microsoft.com/office/drawing/2014/main" id="{C6D38BF6-C98E-1A6C-D459-9C8F4C89AD27}"/>
                  </a:ext>
                </a:extLst>
              </p:cNvPr>
              <p:cNvSpPr/>
              <p:nvPr/>
            </p:nvSpPr>
            <p:spPr>
              <a:xfrm>
                <a:off x="6841749" y="5228714"/>
                <a:ext cx="537812" cy="527658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3D4762"/>
              </a:solidFill>
            </p:spPr>
            <p:txBody>
              <a:bodyPr/>
              <a:lstStyle/>
              <a:p>
                <a:endParaRPr lang="hu-HU"/>
              </a:p>
            </p:txBody>
          </p:sp>
          <p:grpSp>
            <p:nvGrpSpPr>
              <p:cNvPr id="34" name="Csoportba foglalás 33">
                <a:extLst>
                  <a:ext uri="{FF2B5EF4-FFF2-40B4-BE49-F238E27FC236}">
                    <a16:creationId xmlns:a16="http://schemas.microsoft.com/office/drawing/2014/main" id="{45A1F88A-E22E-3991-5C62-B82E9A7D35B0}"/>
                  </a:ext>
                </a:extLst>
              </p:cNvPr>
              <p:cNvGrpSpPr/>
              <p:nvPr/>
            </p:nvGrpSpPr>
            <p:grpSpPr>
              <a:xfrm>
                <a:off x="2021650" y="1128694"/>
                <a:ext cx="14062583" cy="8623188"/>
                <a:chOff x="2988649" y="613698"/>
                <a:chExt cx="14784796" cy="9240497"/>
              </a:xfrm>
            </p:grpSpPr>
            <p:sp>
              <p:nvSpPr>
                <p:cNvPr id="35" name="Freeform 13">
                  <a:extLst>
                    <a:ext uri="{FF2B5EF4-FFF2-40B4-BE49-F238E27FC236}">
                      <a16:creationId xmlns:a16="http://schemas.microsoft.com/office/drawing/2014/main" id="{FBA0BED7-E326-B0E7-7FAB-CD44D2B4185B}"/>
                    </a:ext>
                  </a:extLst>
                </p:cNvPr>
                <p:cNvSpPr/>
                <p:nvPr/>
              </p:nvSpPr>
              <p:spPr>
                <a:xfrm>
                  <a:off x="2988649" y="613698"/>
                  <a:ext cx="14784796" cy="92404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784796" h="9240497">
                      <a:moveTo>
                        <a:pt x="0" y="0"/>
                      </a:moveTo>
                      <a:lnTo>
                        <a:pt x="14784795" y="0"/>
                      </a:lnTo>
                      <a:lnTo>
                        <a:pt x="14784795" y="9240498"/>
                      </a:lnTo>
                      <a:lnTo>
                        <a:pt x="0" y="924049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 r:embed="rId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endParaRPr lang="hu-HU" dirty="0"/>
                </a:p>
              </p:txBody>
            </p:sp>
            <p:grpSp>
              <p:nvGrpSpPr>
                <p:cNvPr id="36" name="Group 14">
                  <a:extLst>
                    <a:ext uri="{FF2B5EF4-FFF2-40B4-BE49-F238E27FC236}">
                      <a16:creationId xmlns:a16="http://schemas.microsoft.com/office/drawing/2014/main" id="{C36C8211-F8F2-EC33-B3A7-3DD3F425A207}"/>
                    </a:ext>
                  </a:extLst>
                </p:cNvPr>
                <p:cNvGrpSpPr/>
                <p:nvPr/>
              </p:nvGrpSpPr>
              <p:grpSpPr>
                <a:xfrm rot="4980000">
                  <a:off x="5352645" y="3200180"/>
                  <a:ext cx="579168" cy="579168"/>
                  <a:chOff x="-346" y="-42"/>
                  <a:chExt cx="812800" cy="812800"/>
                </a:xfrm>
              </p:grpSpPr>
              <p:sp>
                <p:nvSpPr>
                  <p:cNvPr id="1074" name="Freeform 15">
                    <a:extLst>
                      <a:ext uri="{FF2B5EF4-FFF2-40B4-BE49-F238E27FC236}">
                        <a16:creationId xmlns:a16="http://schemas.microsoft.com/office/drawing/2014/main" id="{309EEB9E-B0D3-D1F6-09FB-02996898052C}"/>
                      </a:ext>
                    </a:extLst>
                  </p:cNvPr>
                  <p:cNvSpPr/>
                  <p:nvPr/>
                </p:nvSpPr>
                <p:spPr>
                  <a:xfrm>
                    <a:off x="-346" y="-42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 dirty="0"/>
                  </a:p>
                </p:txBody>
              </p:sp>
              <p:sp>
                <p:nvSpPr>
                  <p:cNvPr id="1075" name="TextBox 16">
                    <a:extLst>
                      <a:ext uri="{FF2B5EF4-FFF2-40B4-BE49-F238E27FC236}">
                        <a16:creationId xmlns:a16="http://schemas.microsoft.com/office/drawing/2014/main" id="{FA4043CD-5C3F-4A9A-B4B6-5F08C47034F4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37" name="TextBox 17">
                  <a:extLst>
                    <a:ext uri="{FF2B5EF4-FFF2-40B4-BE49-F238E27FC236}">
                      <a16:creationId xmlns:a16="http://schemas.microsoft.com/office/drawing/2014/main" id="{A139ABCA-4F2E-A6A1-0DC2-4308E5F555F0}"/>
                    </a:ext>
                  </a:extLst>
                </p:cNvPr>
                <p:cNvSpPr txBox="1"/>
                <p:nvPr/>
              </p:nvSpPr>
              <p:spPr>
                <a:xfrm>
                  <a:off x="5409985" y="3171005"/>
                  <a:ext cx="464487" cy="579434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63"/>
                    </a:lnSpc>
                    <a:spcBef>
                      <a:spcPct val="0"/>
                    </a:spcBef>
                  </a:pPr>
                  <a:r>
                    <a:rPr lang="hu-HU" sz="3187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3</a:t>
                  </a:r>
                  <a:endParaRPr lang="en-US" sz="3187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sp>
              <p:nvSpPr>
                <p:cNvPr id="1073" name="TextBox 20">
                  <a:extLst>
                    <a:ext uri="{FF2B5EF4-FFF2-40B4-BE49-F238E27FC236}">
                      <a16:creationId xmlns:a16="http://schemas.microsoft.com/office/drawing/2014/main" id="{E1B34AB6-3A1D-03A6-980E-86AA23B351DF}"/>
                    </a:ext>
                  </a:extLst>
                </p:cNvPr>
                <p:cNvSpPr txBox="1"/>
                <p:nvPr/>
              </p:nvSpPr>
              <p:spPr>
                <a:xfrm>
                  <a:off x="9728538" y="6329528"/>
                  <a:ext cx="950156" cy="1004971"/>
                </a:xfrm>
                <a:prstGeom prst="rect">
                  <a:avLst/>
                </a:prstGeom>
              </p:spPr>
              <p:txBody>
                <a:bodyPr lIns="53789" tIns="53789" rIns="53789" bIns="53789"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2660"/>
                    </a:lnSpc>
                  </a:pPr>
                  <a:endParaRPr/>
                </a:p>
              </p:txBody>
            </p:sp>
            <p:grpSp>
              <p:nvGrpSpPr>
                <p:cNvPr id="40" name="Group 22">
                  <a:extLst>
                    <a:ext uri="{FF2B5EF4-FFF2-40B4-BE49-F238E27FC236}">
                      <a16:creationId xmlns:a16="http://schemas.microsoft.com/office/drawing/2014/main" id="{3F5EB235-9843-1B60-7578-D1651AEC3A48}"/>
                    </a:ext>
                  </a:extLst>
                </p:cNvPr>
                <p:cNvGrpSpPr/>
                <p:nvPr/>
              </p:nvGrpSpPr>
              <p:grpSpPr>
                <a:xfrm>
                  <a:off x="7248113" y="8530503"/>
                  <a:ext cx="582990" cy="596154"/>
                  <a:chOff x="76200" y="38100"/>
                  <a:chExt cx="838039" cy="856963"/>
                </a:xfrm>
              </p:grpSpPr>
              <p:sp>
                <p:nvSpPr>
                  <p:cNvPr id="1070" name="Freeform 23">
                    <a:extLst>
                      <a:ext uri="{FF2B5EF4-FFF2-40B4-BE49-F238E27FC236}">
                        <a16:creationId xmlns:a16="http://schemas.microsoft.com/office/drawing/2014/main" id="{2592A6E0-2B42-D720-0BD7-CB5A806BA78F}"/>
                      </a:ext>
                    </a:extLst>
                  </p:cNvPr>
                  <p:cNvSpPr/>
                  <p:nvPr/>
                </p:nvSpPr>
                <p:spPr>
                  <a:xfrm>
                    <a:off x="101439" y="82263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71" name="TextBox 24">
                    <a:extLst>
                      <a:ext uri="{FF2B5EF4-FFF2-40B4-BE49-F238E27FC236}">
                        <a16:creationId xmlns:a16="http://schemas.microsoft.com/office/drawing/2014/main" id="{82B14E37-6409-D092-F997-F9302D4325C0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41" name="TextBox 25">
                  <a:extLst>
                    <a:ext uri="{FF2B5EF4-FFF2-40B4-BE49-F238E27FC236}">
                      <a16:creationId xmlns:a16="http://schemas.microsoft.com/office/drawing/2014/main" id="{7343D26F-CF3D-C693-2668-C170DCC2CE57}"/>
                    </a:ext>
                  </a:extLst>
                </p:cNvPr>
                <p:cNvSpPr txBox="1"/>
                <p:nvPr/>
              </p:nvSpPr>
              <p:spPr>
                <a:xfrm>
                  <a:off x="7322089" y="8505381"/>
                  <a:ext cx="462669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10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42" name="Group 26">
                  <a:extLst>
                    <a:ext uri="{FF2B5EF4-FFF2-40B4-BE49-F238E27FC236}">
                      <a16:creationId xmlns:a16="http://schemas.microsoft.com/office/drawing/2014/main" id="{0E2C1E76-7477-D199-B5F5-63515BB411D2}"/>
                    </a:ext>
                  </a:extLst>
                </p:cNvPr>
                <p:cNvGrpSpPr/>
                <p:nvPr/>
              </p:nvGrpSpPr>
              <p:grpSpPr>
                <a:xfrm>
                  <a:off x="8050396" y="6596755"/>
                  <a:ext cx="2596335" cy="844435"/>
                  <a:chOff x="76200" y="-500232"/>
                  <a:chExt cx="3802817" cy="1236832"/>
                </a:xfrm>
              </p:grpSpPr>
              <p:sp>
                <p:nvSpPr>
                  <p:cNvPr id="1068" name="Freeform 27">
                    <a:extLst>
                      <a:ext uri="{FF2B5EF4-FFF2-40B4-BE49-F238E27FC236}">
                        <a16:creationId xmlns:a16="http://schemas.microsoft.com/office/drawing/2014/main" id="{75E732EE-E1FC-EA61-BA2C-AAE8C2ED4C63}"/>
                      </a:ext>
                    </a:extLst>
                  </p:cNvPr>
                  <p:cNvSpPr/>
                  <p:nvPr/>
                </p:nvSpPr>
                <p:spPr>
                  <a:xfrm>
                    <a:off x="2874182" y="-500232"/>
                    <a:ext cx="1004835" cy="10428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 dirty="0"/>
                  </a:p>
                </p:txBody>
              </p:sp>
              <p:sp>
                <p:nvSpPr>
                  <p:cNvPr id="1069" name="TextBox 28">
                    <a:extLst>
                      <a:ext uri="{FF2B5EF4-FFF2-40B4-BE49-F238E27FC236}">
                        <a16:creationId xmlns:a16="http://schemas.microsoft.com/office/drawing/2014/main" id="{0E76F4A0-A827-0BDA-592D-8F9FC98D383B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43" name="TextBox 29">
                  <a:extLst>
                    <a:ext uri="{FF2B5EF4-FFF2-40B4-BE49-F238E27FC236}">
                      <a16:creationId xmlns:a16="http://schemas.microsoft.com/office/drawing/2014/main" id="{27562FC3-2321-2CC9-768C-228E3CAA0621}"/>
                    </a:ext>
                  </a:extLst>
                </p:cNvPr>
                <p:cNvSpPr txBox="1"/>
                <p:nvPr/>
              </p:nvSpPr>
              <p:spPr>
                <a:xfrm>
                  <a:off x="7899954" y="6932526"/>
                  <a:ext cx="686041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44" name="Group 30">
                  <a:extLst>
                    <a:ext uri="{FF2B5EF4-FFF2-40B4-BE49-F238E27FC236}">
                      <a16:creationId xmlns:a16="http://schemas.microsoft.com/office/drawing/2014/main" id="{12302C66-1133-D531-2A64-61DE54DD2434}"/>
                    </a:ext>
                  </a:extLst>
                </p:cNvPr>
                <p:cNvGrpSpPr/>
                <p:nvPr/>
              </p:nvGrpSpPr>
              <p:grpSpPr>
                <a:xfrm>
                  <a:off x="11872055" y="6953710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66" name="Freeform 31">
                    <a:extLst>
                      <a:ext uri="{FF2B5EF4-FFF2-40B4-BE49-F238E27FC236}">
                        <a16:creationId xmlns:a16="http://schemas.microsoft.com/office/drawing/2014/main" id="{3578517B-4BF0-91B9-5650-FE6DEC34BE71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67" name="TextBox 32">
                    <a:extLst>
                      <a:ext uri="{FF2B5EF4-FFF2-40B4-BE49-F238E27FC236}">
                        <a16:creationId xmlns:a16="http://schemas.microsoft.com/office/drawing/2014/main" id="{88702150-74AA-5EC5-A728-507A38060217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45" name="TextBox 33">
                  <a:extLst>
                    <a:ext uri="{FF2B5EF4-FFF2-40B4-BE49-F238E27FC236}">
                      <a16:creationId xmlns:a16="http://schemas.microsoft.com/office/drawing/2014/main" id="{1E050F36-6805-603B-B0A9-6EC87BD56BE5}"/>
                    </a:ext>
                  </a:extLst>
                </p:cNvPr>
                <p:cNvSpPr txBox="1"/>
                <p:nvPr/>
              </p:nvSpPr>
              <p:spPr>
                <a:xfrm>
                  <a:off x="11837665" y="6981093"/>
                  <a:ext cx="628578" cy="50247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3878"/>
                    </a:lnSpc>
                    <a:spcBef>
                      <a:spcPct val="0"/>
                    </a:spcBef>
                  </a:pPr>
                  <a:r>
                    <a:rPr lang="hu-HU" sz="27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20</a:t>
                  </a:r>
                  <a:endParaRPr lang="en-US" sz="27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46" name="Group 34">
                  <a:extLst>
                    <a:ext uri="{FF2B5EF4-FFF2-40B4-BE49-F238E27FC236}">
                      <a16:creationId xmlns:a16="http://schemas.microsoft.com/office/drawing/2014/main" id="{5528169B-F5C2-D78D-B2BF-22B20F901B92}"/>
                    </a:ext>
                  </a:extLst>
                </p:cNvPr>
                <p:cNvGrpSpPr/>
                <p:nvPr/>
              </p:nvGrpSpPr>
              <p:grpSpPr>
                <a:xfrm>
                  <a:off x="13467144" y="5893960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64" name="Freeform 35">
                    <a:extLst>
                      <a:ext uri="{FF2B5EF4-FFF2-40B4-BE49-F238E27FC236}">
                        <a16:creationId xmlns:a16="http://schemas.microsoft.com/office/drawing/2014/main" id="{F5A7930D-46CA-5090-F6F0-94CB641102A2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65" name="TextBox 36">
                    <a:extLst>
                      <a:ext uri="{FF2B5EF4-FFF2-40B4-BE49-F238E27FC236}">
                        <a16:creationId xmlns:a16="http://schemas.microsoft.com/office/drawing/2014/main" id="{40A61307-9F70-3FE4-3F23-114E5B7EC6F2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47" name="TextBox 37">
                  <a:extLst>
                    <a:ext uri="{FF2B5EF4-FFF2-40B4-BE49-F238E27FC236}">
                      <a16:creationId xmlns:a16="http://schemas.microsoft.com/office/drawing/2014/main" id="{1B6472F8-BFAE-C967-BC47-0D3238F2E425}"/>
                    </a:ext>
                  </a:extLst>
                </p:cNvPr>
                <p:cNvSpPr txBox="1"/>
                <p:nvPr/>
              </p:nvSpPr>
              <p:spPr>
                <a:xfrm>
                  <a:off x="13620756" y="5846708"/>
                  <a:ext cx="258207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7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48" name="Group 38">
                  <a:extLst>
                    <a:ext uri="{FF2B5EF4-FFF2-40B4-BE49-F238E27FC236}">
                      <a16:creationId xmlns:a16="http://schemas.microsoft.com/office/drawing/2014/main" id="{645A0859-CB28-A9AC-89FB-BFB13235B258}"/>
                    </a:ext>
                  </a:extLst>
                </p:cNvPr>
                <p:cNvGrpSpPr/>
                <p:nvPr/>
              </p:nvGrpSpPr>
              <p:grpSpPr>
                <a:xfrm>
                  <a:off x="14393311" y="3977104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62" name="Freeform 39">
                    <a:extLst>
                      <a:ext uri="{FF2B5EF4-FFF2-40B4-BE49-F238E27FC236}">
                        <a16:creationId xmlns:a16="http://schemas.microsoft.com/office/drawing/2014/main" id="{80884D65-6B64-D4DD-21DF-F0BE6F978376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63" name="TextBox 40">
                    <a:extLst>
                      <a:ext uri="{FF2B5EF4-FFF2-40B4-BE49-F238E27FC236}">
                        <a16:creationId xmlns:a16="http://schemas.microsoft.com/office/drawing/2014/main" id="{ACA754C2-ECBA-05B2-A2E2-87159CF020D9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49" name="TextBox 41">
                  <a:extLst>
                    <a:ext uri="{FF2B5EF4-FFF2-40B4-BE49-F238E27FC236}">
                      <a16:creationId xmlns:a16="http://schemas.microsoft.com/office/drawing/2014/main" id="{CB0552EB-15FD-E5DC-8D2E-C57C2F00AE50}"/>
                    </a:ext>
                  </a:extLst>
                </p:cNvPr>
                <p:cNvSpPr txBox="1"/>
                <p:nvPr/>
              </p:nvSpPr>
              <p:spPr>
                <a:xfrm>
                  <a:off x="14553169" y="3978570"/>
                  <a:ext cx="245716" cy="54514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en-US" sz="317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6</a:t>
                  </a:r>
                </a:p>
              </p:txBody>
            </p:sp>
            <p:grpSp>
              <p:nvGrpSpPr>
                <p:cNvPr id="50" name="Group 42">
                  <a:extLst>
                    <a:ext uri="{FF2B5EF4-FFF2-40B4-BE49-F238E27FC236}">
                      <a16:creationId xmlns:a16="http://schemas.microsoft.com/office/drawing/2014/main" id="{94CAD66C-35AA-1228-E059-CB1543B72627}"/>
                    </a:ext>
                  </a:extLst>
                </p:cNvPr>
                <p:cNvGrpSpPr/>
                <p:nvPr/>
              </p:nvGrpSpPr>
              <p:grpSpPr>
                <a:xfrm>
                  <a:off x="15830083" y="2153891"/>
                  <a:ext cx="966127" cy="565432"/>
                  <a:chOff x="76200" y="6832"/>
                  <a:chExt cx="1388793" cy="812800"/>
                </a:xfrm>
              </p:grpSpPr>
              <p:sp>
                <p:nvSpPr>
                  <p:cNvPr id="1060" name="Freeform 43">
                    <a:extLst>
                      <a:ext uri="{FF2B5EF4-FFF2-40B4-BE49-F238E27FC236}">
                        <a16:creationId xmlns:a16="http://schemas.microsoft.com/office/drawing/2014/main" id="{41633659-77E3-636D-D8BC-0FBD026E6F27}"/>
                      </a:ext>
                    </a:extLst>
                  </p:cNvPr>
                  <p:cNvSpPr/>
                  <p:nvPr/>
                </p:nvSpPr>
                <p:spPr>
                  <a:xfrm>
                    <a:off x="652193" y="6832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61" name="TextBox 44">
                    <a:extLst>
                      <a:ext uri="{FF2B5EF4-FFF2-40B4-BE49-F238E27FC236}">
                        <a16:creationId xmlns:a16="http://schemas.microsoft.com/office/drawing/2014/main" id="{06373906-0738-FDE3-503E-884EA05EEF5B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51" name="TextBox 45">
                  <a:extLst>
                    <a:ext uri="{FF2B5EF4-FFF2-40B4-BE49-F238E27FC236}">
                      <a16:creationId xmlns:a16="http://schemas.microsoft.com/office/drawing/2014/main" id="{8141BF3E-1CC9-5305-631B-DE4DBB08A17B}"/>
                    </a:ext>
                  </a:extLst>
                </p:cNvPr>
                <p:cNvSpPr txBox="1"/>
                <p:nvPr/>
              </p:nvSpPr>
              <p:spPr>
                <a:xfrm>
                  <a:off x="15852618" y="2120512"/>
                  <a:ext cx="1321753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14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52" name="Group 46">
                  <a:extLst>
                    <a:ext uri="{FF2B5EF4-FFF2-40B4-BE49-F238E27FC236}">
                      <a16:creationId xmlns:a16="http://schemas.microsoft.com/office/drawing/2014/main" id="{2AE97AB5-BAAE-A166-8200-2AEAE3864377}"/>
                    </a:ext>
                  </a:extLst>
                </p:cNvPr>
                <p:cNvGrpSpPr/>
                <p:nvPr/>
              </p:nvGrpSpPr>
              <p:grpSpPr>
                <a:xfrm>
                  <a:off x="13055325" y="1736251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58" name="Freeform 47">
                    <a:extLst>
                      <a:ext uri="{FF2B5EF4-FFF2-40B4-BE49-F238E27FC236}">
                        <a16:creationId xmlns:a16="http://schemas.microsoft.com/office/drawing/2014/main" id="{96005E2C-96A8-DF42-612E-790DF9A3D888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59" name="TextBox 48">
                    <a:extLst>
                      <a:ext uri="{FF2B5EF4-FFF2-40B4-BE49-F238E27FC236}">
                        <a16:creationId xmlns:a16="http://schemas.microsoft.com/office/drawing/2014/main" id="{CCCE7486-79B3-3F11-F13D-2006A00446BB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53" name="TextBox 49">
                  <a:extLst>
                    <a:ext uri="{FF2B5EF4-FFF2-40B4-BE49-F238E27FC236}">
                      <a16:creationId xmlns:a16="http://schemas.microsoft.com/office/drawing/2014/main" id="{2EE3401E-0CD6-9E52-DAF5-4B6E6B0082F1}"/>
                    </a:ext>
                  </a:extLst>
                </p:cNvPr>
                <p:cNvSpPr txBox="1"/>
                <p:nvPr/>
              </p:nvSpPr>
              <p:spPr>
                <a:xfrm>
                  <a:off x="13248444" y="1736933"/>
                  <a:ext cx="218700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9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54" name="Group 50">
                  <a:extLst>
                    <a:ext uri="{FF2B5EF4-FFF2-40B4-BE49-F238E27FC236}">
                      <a16:creationId xmlns:a16="http://schemas.microsoft.com/office/drawing/2014/main" id="{67CC727A-0093-01DB-2EBE-C6E53A5CF766}"/>
                    </a:ext>
                  </a:extLst>
                </p:cNvPr>
                <p:cNvGrpSpPr/>
                <p:nvPr/>
              </p:nvGrpSpPr>
              <p:grpSpPr>
                <a:xfrm>
                  <a:off x="12278788" y="4789697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56" name="Freeform 51">
                    <a:extLst>
                      <a:ext uri="{FF2B5EF4-FFF2-40B4-BE49-F238E27FC236}">
                        <a16:creationId xmlns:a16="http://schemas.microsoft.com/office/drawing/2014/main" id="{13B3F456-B89C-63C7-F884-BEBC791AAD84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57" name="TextBox 52">
                    <a:extLst>
                      <a:ext uri="{FF2B5EF4-FFF2-40B4-BE49-F238E27FC236}">
                        <a16:creationId xmlns:a16="http://schemas.microsoft.com/office/drawing/2014/main" id="{37C9714D-1EDB-A2F5-A6F7-BD1CB938B9C1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55" name="TextBox 53">
                  <a:extLst>
                    <a:ext uri="{FF2B5EF4-FFF2-40B4-BE49-F238E27FC236}">
                      <a16:creationId xmlns:a16="http://schemas.microsoft.com/office/drawing/2014/main" id="{2D1EEDF1-8DDD-5D15-D602-3A2F899F044A}"/>
                    </a:ext>
                  </a:extLst>
                </p:cNvPr>
                <p:cNvSpPr txBox="1"/>
                <p:nvPr/>
              </p:nvSpPr>
              <p:spPr>
                <a:xfrm>
                  <a:off x="12437486" y="4791163"/>
                  <a:ext cx="248036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9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56" name="Group 54">
                  <a:extLst>
                    <a:ext uri="{FF2B5EF4-FFF2-40B4-BE49-F238E27FC236}">
                      <a16:creationId xmlns:a16="http://schemas.microsoft.com/office/drawing/2014/main" id="{DC596B8C-DC27-6EBA-4858-7355F643DDF8}"/>
                    </a:ext>
                  </a:extLst>
                </p:cNvPr>
                <p:cNvGrpSpPr/>
                <p:nvPr/>
              </p:nvGrpSpPr>
              <p:grpSpPr>
                <a:xfrm>
                  <a:off x="11554949" y="2703988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54" name="Freeform 55">
                    <a:extLst>
                      <a:ext uri="{FF2B5EF4-FFF2-40B4-BE49-F238E27FC236}">
                        <a16:creationId xmlns:a16="http://schemas.microsoft.com/office/drawing/2014/main" id="{EF8FF45A-4DC2-726F-4BE2-AFF23B5515F8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55" name="TextBox 56">
                    <a:extLst>
                      <a:ext uri="{FF2B5EF4-FFF2-40B4-BE49-F238E27FC236}">
                        <a16:creationId xmlns:a16="http://schemas.microsoft.com/office/drawing/2014/main" id="{F42AD38C-42E0-BF31-23DA-D798DFD7B454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57" name="TextBox 57">
                  <a:extLst>
                    <a:ext uri="{FF2B5EF4-FFF2-40B4-BE49-F238E27FC236}">
                      <a16:creationId xmlns:a16="http://schemas.microsoft.com/office/drawing/2014/main" id="{CB29F59A-D29C-D0F1-7AFA-477BA6DCFCC7}"/>
                    </a:ext>
                  </a:extLst>
                </p:cNvPr>
                <p:cNvSpPr txBox="1"/>
                <p:nvPr/>
              </p:nvSpPr>
              <p:spPr>
                <a:xfrm>
                  <a:off x="11716859" y="2719322"/>
                  <a:ext cx="241612" cy="54514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en-US" sz="317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5</a:t>
                  </a:r>
                </a:p>
              </p:txBody>
            </p:sp>
            <p:grpSp>
              <p:nvGrpSpPr>
                <p:cNvPr id="58" name="Group 58">
                  <a:extLst>
                    <a:ext uri="{FF2B5EF4-FFF2-40B4-BE49-F238E27FC236}">
                      <a16:creationId xmlns:a16="http://schemas.microsoft.com/office/drawing/2014/main" id="{28CF880B-318A-8DB4-14E3-9D46A4A401E4}"/>
                    </a:ext>
                  </a:extLst>
                </p:cNvPr>
                <p:cNvGrpSpPr/>
                <p:nvPr/>
              </p:nvGrpSpPr>
              <p:grpSpPr>
                <a:xfrm>
                  <a:off x="10087577" y="2385602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52" name="Freeform 59">
                    <a:extLst>
                      <a:ext uri="{FF2B5EF4-FFF2-40B4-BE49-F238E27FC236}">
                        <a16:creationId xmlns:a16="http://schemas.microsoft.com/office/drawing/2014/main" id="{2C0EADE4-AAA2-BCB1-B7B3-F0352E0506FA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53" name="TextBox 60">
                    <a:extLst>
                      <a:ext uri="{FF2B5EF4-FFF2-40B4-BE49-F238E27FC236}">
                        <a16:creationId xmlns:a16="http://schemas.microsoft.com/office/drawing/2014/main" id="{792E06DB-14C8-DE59-FA4F-D5BD45EAC135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59" name="TextBox 61">
                  <a:extLst>
                    <a:ext uri="{FF2B5EF4-FFF2-40B4-BE49-F238E27FC236}">
                      <a16:creationId xmlns:a16="http://schemas.microsoft.com/office/drawing/2014/main" id="{13F77DC3-18EC-CDE5-BCF6-6258476C65FA}"/>
                    </a:ext>
                  </a:extLst>
                </p:cNvPr>
                <p:cNvSpPr txBox="1"/>
                <p:nvPr/>
              </p:nvSpPr>
              <p:spPr>
                <a:xfrm>
                  <a:off x="10203474" y="2313798"/>
                  <a:ext cx="245716" cy="54514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en-US" sz="317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4</a:t>
                  </a:r>
                </a:p>
              </p:txBody>
            </p:sp>
            <p:sp>
              <p:nvSpPr>
                <p:cNvPr id="60" name="TextBox 62">
                  <a:extLst>
                    <a:ext uri="{FF2B5EF4-FFF2-40B4-BE49-F238E27FC236}">
                      <a16:creationId xmlns:a16="http://schemas.microsoft.com/office/drawing/2014/main" id="{D0A7144C-FDA9-EBA7-B1A3-BE53B9D31E2D}"/>
                    </a:ext>
                  </a:extLst>
                </p:cNvPr>
                <p:cNvSpPr txBox="1"/>
                <p:nvPr/>
              </p:nvSpPr>
              <p:spPr>
                <a:xfrm>
                  <a:off x="10245146" y="4290455"/>
                  <a:ext cx="819739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50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sp>
              <p:nvSpPr>
                <p:cNvPr id="61" name="TextBox 63">
                  <a:extLst>
                    <a:ext uri="{FF2B5EF4-FFF2-40B4-BE49-F238E27FC236}">
                      <a16:creationId xmlns:a16="http://schemas.microsoft.com/office/drawing/2014/main" id="{A11787FA-A05B-4CCD-8811-742F71AD4751}"/>
                    </a:ext>
                  </a:extLst>
                </p:cNvPr>
                <p:cNvSpPr txBox="1"/>
                <p:nvPr/>
              </p:nvSpPr>
              <p:spPr>
                <a:xfrm>
                  <a:off x="7898510" y="4963683"/>
                  <a:ext cx="830000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20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62" name="Group 64">
                  <a:extLst>
                    <a:ext uri="{FF2B5EF4-FFF2-40B4-BE49-F238E27FC236}">
                      <a16:creationId xmlns:a16="http://schemas.microsoft.com/office/drawing/2014/main" id="{97BFF7EE-C8AB-B701-03F4-448C1596F0C7}"/>
                    </a:ext>
                  </a:extLst>
                </p:cNvPr>
                <p:cNvGrpSpPr/>
                <p:nvPr/>
              </p:nvGrpSpPr>
              <p:grpSpPr>
                <a:xfrm>
                  <a:off x="7315910" y="3607250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50" name="Freeform 65">
                    <a:extLst>
                      <a:ext uri="{FF2B5EF4-FFF2-40B4-BE49-F238E27FC236}">
                        <a16:creationId xmlns:a16="http://schemas.microsoft.com/office/drawing/2014/main" id="{E261A2F6-4E1A-C008-CB16-856E2476AEC1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05D981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51" name="TextBox 66">
                    <a:extLst>
                      <a:ext uri="{FF2B5EF4-FFF2-40B4-BE49-F238E27FC236}">
                        <a16:creationId xmlns:a16="http://schemas.microsoft.com/office/drawing/2014/main" id="{9C5EB2D8-D772-40A4-E697-11D8261EB852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63" name="TextBox 67">
                  <a:extLst>
                    <a:ext uri="{FF2B5EF4-FFF2-40B4-BE49-F238E27FC236}">
                      <a16:creationId xmlns:a16="http://schemas.microsoft.com/office/drawing/2014/main" id="{682DB111-95F9-1863-6433-65C407CB3F40}"/>
                    </a:ext>
                  </a:extLst>
                </p:cNvPr>
                <p:cNvSpPr txBox="1"/>
                <p:nvPr/>
              </p:nvSpPr>
              <p:spPr>
                <a:xfrm>
                  <a:off x="7322089" y="3581390"/>
                  <a:ext cx="578475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11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1024" name="Group 68">
                  <a:extLst>
                    <a:ext uri="{FF2B5EF4-FFF2-40B4-BE49-F238E27FC236}">
                      <a16:creationId xmlns:a16="http://schemas.microsoft.com/office/drawing/2014/main" id="{E589E434-52C6-B9FD-3C76-3A654A868AE9}"/>
                    </a:ext>
                  </a:extLst>
                </p:cNvPr>
                <p:cNvGrpSpPr/>
                <p:nvPr/>
              </p:nvGrpSpPr>
              <p:grpSpPr>
                <a:xfrm>
                  <a:off x="6031097" y="5036267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48" name="Freeform 69">
                    <a:extLst>
                      <a:ext uri="{FF2B5EF4-FFF2-40B4-BE49-F238E27FC236}">
                        <a16:creationId xmlns:a16="http://schemas.microsoft.com/office/drawing/2014/main" id="{D7FECB0D-C80F-22E3-0062-E414A3FA23F7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49" name="TextBox 70">
                    <a:extLst>
                      <a:ext uri="{FF2B5EF4-FFF2-40B4-BE49-F238E27FC236}">
                        <a16:creationId xmlns:a16="http://schemas.microsoft.com/office/drawing/2014/main" id="{A85ABA34-59B3-6FBA-05BA-730C9DB4D2EA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1025" name="TextBox 71">
                  <a:extLst>
                    <a:ext uri="{FF2B5EF4-FFF2-40B4-BE49-F238E27FC236}">
                      <a16:creationId xmlns:a16="http://schemas.microsoft.com/office/drawing/2014/main" id="{1684DB38-7CFF-8C4E-EA36-F26A766AC269}"/>
                    </a:ext>
                  </a:extLst>
                </p:cNvPr>
                <p:cNvSpPr txBox="1"/>
                <p:nvPr/>
              </p:nvSpPr>
              <p:spPr>
                <a:xfrm>
                  <a:off x="6219285" y="4987135"/>
                  <a:ext cx="218771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9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1027" name="Group 72">
                  <a:extLst>
                    <a:ext uri="{FF2B5EF4-FFF2-40B4-BE49-F238E27FC236}">
                      <a16:creationId xmlns:a16="http://schemas.microsoft.com/office/drawing/2014/main" id="{C075C18A-A41B-1B52-3F1E-993D7D9A5196}"/>
                    </a:ext>
                  </a:extLst>
                </p:cNvPr>
                <p:cNvGrpSpPr/>
                <p:nvPr/>
              </p:nvGrpSpPr>
              <p:grpSpPr>
                <a:xfrm>
                  <a:off x="6031097" y="6670994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46" name="Freeform 73">
                    <a:extLst>
                      <a:ext uri="{FF2B5EF4-FFF2-40B4-BE49-F238E27FC236}">
                        <a16:creationId xmlns:a16="http://schemas.microsoft.com/office/drawing/2014/main" id="{42423106-03D6-C4DD-3292-995F0F154167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47" name="TextBox 74">
                    <a:extLst>
                      <a:ext uri="{FF2B5EF4-FFF2-40B4-BE49-F238E27FC236}">
                        <a16:creationId xmlns:a16="http://schemas.microsoft.com/office/drawing/2014/main" id="{76996EC8-B8FB-A9FE-B026-D7FBE4DB321A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1029" name="TextBox 75">
                  <a:extLst>
                    <a:ext uri="{FF2B5EF4-FFF2-40B4-BE49-F238E27FC236}">
                      <a16:creationId xmlns:a16="http://schemas.microsoft.com/office/drawing/2014/main" id="{15C4487C-0EC6-3844-2B6A-0ED70086542E}"/>
                    </a:ext>
                  </a:extLst>
                </p:cNvPr>
                <p:cNvSpPr txBox="1"/>
                <p:nvPr/>
              </p:nvSpPr>
              <p:spPr>
                <a:xfrm>
                  <a:off x="6190955" y="6657022"/>
                  <a:ext cx="245716" cy="54514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en-US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4</a:t>
                  </a:r>
                </a:p>
              </p:txBody>
            </p:sp>
            <p:grpSp>
              <p:nvGrpSpPr>
                <p:cNvPr id="1030" name="Group 76">
                  <a:extLst>
                    <a:ext uri="{FF2B5EF4-FFF2-40B4-BE49-F238E27FC236}">
                      <a16:creationId xmlns:a16="http://schemas.microsoft.com/office/drawing/2014/main" id="{0C14E0E7-7408-BB06-54DE-971B748AA2A8}"/>
                    </a:ext>
                  </a:extLst>
                </p:cNvPr>
                <p:cNvGrpSpPr/>
                <p:nvPr/>
              </p:nvGrpSpPr>
              <p:grpSpPr>
                <a:xfrm>
                  <a:off x="4306482" y="6335066"/>
                  <a:ext cx="565432" cy="582694"/>
                  <a:chOff x="9887" y="38100"/>
                  <a:chExt cx="812800" cy="837613"/>
                </a:xfrm>
              </p:grpSpPr>
              <p:sp>
                <p:nvSpPr>
                  <p:cNvPr id="1044" name="Freeform 77">
                    <a:extLst>
                      <a:ext uri="{FF2B5EF4-FFF2-40B4-BE49-F238E27FC236}">
                        <a16:creationId xmlns:a16="http://schemas.microsoft.com/office/drawing/2014/main" id="{4A538E3E-B417-5C0B-34EB-621CC0D016DA}"/>
                      </a:ext>
                    </a:extLst>
                  </p:cNvPr>
                  <p:cNvSpPr/>
                  <p:nvPr/>
                </p:nvSpPr>
                <p:spPr>
                  <a:xfrm>
                    <a:off x="9887" y="62913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 dirty="0">
                      <a:solidFill>
                        <a:srgbClr val="3D4762"/>
                      </a:solidFill>
                      <a:highlight>
                        <a:srgbClr val="3D4762"/>
                      </a:highlight>
                    </a:endParaRPr>
                  </a:p>
                </p:txBody>
              </p:sp>
              <p:sp>
                <p:nvSpPr>
                  <p:cNvPr id="1045" name="TextBox 78">
                    <a:extLst>
                      <a:ext uri="{FF2B5EF4-FFF2-40B4-BE49-F238E27FC236}">
                        <a16:creationId xmlns:a16="http://schemas.microsoft.com/office/drawing/2014/main" id="{80C7DC85-EA28-EC10-E799-550E050BEC7A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1031" name="TextBox 79">
                  <a:extLst>
                    <a:ext uri="{FF2B5EF4-FFF2-40B4-BE49-F238E27FC236}">
                      <a16:creationId xmlns:a16="http://schemas.microsoft.com/office/drawing/2014/main" id="{2136E3A7-8456-3E9B-C789-57C8AA2F86B7}"/>
                    </a:ext>
                  </a:extLst>
                </p:cNvPr>
                <p:cNvSpPr txBox="1"/>
                <p:nvPr/>
              </p:nvSpPr>
              <p:spPr>
                <a:xfrm>
                  <a:off x="4446011" y="6286864"/>
                  <a:ext cx="256958" cy="56850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hu-HU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7</a:t>
                  </a:r>
                  <a:endParaRPr lang="en-US" sz="3170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1032" name="Group 80">
                  <a:extLst>
                    <a:ext uri="{FF2B5EF4-FFF2-40B4-BE49-F238E27FC236}">
                      <a16:creationId xmlns:a16="http://schemas.microsoft.com/office/drawing/2014/main" id="{01469358-5989-C251-6B63-7C03FD9564FA}"/>
                    </a:ext>
                  </a:extLst>
                </p:cNvPr>
                <p:cNvGrpSpPr/>
                <p:nvPr/>
              </p:nvGrpSpPr>
              <p:grpSpPr>
                <a:xfrm>
                  <a:off x="4299604" y="4685551"/>
                  <a:ext cx="565432" cy="565432"/>
                  <a:chOff x="0" y="0"/>
                  <a:chExt cx="812800" cy="812800"/>
                </a:xfrm>
              </p:grpSpPr>
              <p:sp>
                <p:nvSpPr>
                  <p:cNvPr id="1042" name="Freeform 81">
                    <a:extLst>
                      <a:ext uri="{FF2B5EF4-FFF2-40B4-BE49-F238E27FC236}">
                        <a16:creationId xmlns:a16="http://schemas.microsoft.com/office/drawing/2014/main" id="{0EBEA1EC-38BC-91C6-A91E-83B3B2B53FB8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43" name="TextBox 82">
                    <a:extLst>
                      <a:ext uri="{FF2B5EF4-FFF2-40B4-BE49-F238E27FC236}">
                        <a16:creationId xmlns:a16="http://schemas.microsoft.com/office/drawing/2014/main" id="{E720FB73-DC25-0B72-E165-8A90B569FDA2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1033" name="TextBox 83">
                  <a:extLst>
                    <a:ext uri="{FF2B5EF4-FFF2-40B4-BE49-F238E27FC236}">
                      <a16:creationId xmlns:a16="http://schemas.microsoft.com/office/drawing/2014/main" id="{DDE5BEF0-1AE7-DAA7-B25D-56348BDA193C}"/>
                    </a:ext>
                  </a:extLst>
                </p:cNvPr>
                <p:cNvSpPr txBox="1"/>
                <p:nvPr/>
              </p:nvSpPr>
              <p:spPr>
                <a:xfrm rot="180000">
                  <a:off x="4472956" y="4682556"/>
                  <a:ext cx="248036" cy="545149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4438"/>
                    </a:lnSpc>
                    <a:spcBef>
                      <a:spcPct val="0"/>
                    </a:spcBef>
                  </a:pPr>
                  <a:r>
                    <a:rPr lang="en-US" sz="3170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9</a:t>
                  </a:r>
                </a:p>
              </p:txBody>
            </p:sp>
            <p:grpSp>
              <p:nvGrpSpPr>
                <p:cNvPr id="1034" name="Group 84">
                  <a:extLst>
                    <a:ext uri="{FF2B5EF4-FFF2-40B4-BE49-F238E27FC236}">
                      <a16:creationId xmlns:a16="http://schemas.microsoft.com/office/drawing/2014/main" id="{56904CEE-419D-0EF0-D215-664965EF7BBC}"/>
                    </a:ext>
                  </a:extLst>
                </p:cNvPr>
                <p:cNvGrpSpPr/>
                <p:nvPr/>
              </p:nvGrpSpPr>
              <p:grpSpPr>
                <a:xfrm>
                  <a:off x="9219078" y="3908396"/>
                  <a:ext cx="527001" cy="527001"/>
                  <a:chOff x="0" y="0"/>
                  <a:chExt cx="812800" cy="812800"/>
                </a:xfrm>
              </p:grpSpPr>
              <p:sp>
                <p:nvSpPr>
                  <p:cNvPr id="1040" name="Freeform 85">
                    <a:extLst>
                      <a:ext uri="{FF2B5EF4-FFF2-40B4-BE49-F238E27FC236}">
                        <a16:creationId xmlns:a16="http://schemas.microsoft.com/office/drawing/2014/main" id="{5E7498B5-2DED-1437-25A6-BD2833E79589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41" name="TextBox 86">
                    <a:extLst>
                      <a:ext uri="{FF2B5EF4-FFF2-40B4-BE49-F238E27FC236}">
                        <a16:creationId xmlns:a16="http://schemas.microsoft.com/office/drawing/2014/main" id="{47BC7067-749C-C941-E188-2980563381D1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1035" name="TextBox 87">
                  <a:extLst>
                    <a:ext uri="{FF2B5EF4-FFF2-40B4-BE49-F238E27FC236}">
                      <a16:creationId xmlns:a16="http://schemas.microsoft.com/office/drawing/2014/main" id="{B950E7D9-093E-B649-C3E2-B5DC16F720FF}"/>
                    </a:ext>
                  </a:extLst>
                </p:cNvPr>
                <p:cNvSpPr txBox="1"/>
                <p:nvPr/>
              </p:nvSpPr>
              <p:spPr>
                <a:xfrm>
                  <a:off x="9012796" y="3987888"/>
                  <a:ext cx="939563" cy="386633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2989"/>
                    </a:lnSpc>
                    <a:spcBef>
                      <a:spcPct val="0"/>
                    </a:spcBef>
                  </a:pPr>
                  <a:r>
                    <a:rPr lang="en-US" sz="2135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1</a:t>
                  </a:r>
                  <a:r>
                    <a:rPr lang="hu-HU" sz="2135" dirty="0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52</a:t>
                  </a:r>
                  <a:endParaRPr lang="en-US" sz="2135" dirty="0">
                    <a:solidFill>
                      <a:srgbClr val="FFFFFF"/>
                    </a:solidFill>
                    <a:latin typeface="Garet"/>
                    <a:ea typeface="Garet"/>
                    <a:cs typeface="Garet"/>
                    <a:sym typeface="Garet"/>
                  </a:endParaRPr>
                </a:p>
              </p:txBody>
            </p:sp>
            <p:grpSp>
              <p:nvGrpSpPr>
                <p:cNvPr id="1036" name="Group 88">
                  <a:extLst>
                    <a:ext uri="{FF2B5EF4-FFF2-40B4-BE49-F238E27FC236}">
                      <a16:creationId xmlns:a16="http://schemas.microsoft.com/office/drawing/2014/main" id="{8865C26E-2938-9E24-9252-6A984E6D4152}"/>
                    </a:ext>
                  </a:extLst>
                </p:cNvPr>
                <p:cNvGrpSpPr/>
                <p:nvPr/>
              </p:nvGrpSpPr>
              <p:grpSpPr>
                <a:xfrm>
                  <a:off x="8950297" y="5711306"/>
                  <a:ext cx="272986" cy="272986"/>
                  <a:chOff x="0" y="0"/>
                  <a:chExt cx="812800" cy="812800"/>
                </a:xfrm>
              </p:grpSpPr>
              <p:sp>
                <p:nvSpPr>
                  <p:cNvPr id="1038" name="Freeform 89">
                    <a:extLst>
                      <a:ext uri="{FF2B5EF4-FFF2-40B4-BE49-F238E27FC236}">
                        <a16:creationId xmlns:a16="http://schemas.microsoft.com/office/drawing/2014/main" id="{F940D040-388D-7839-7635-024D2F43FE54}"/>
                      </a:ext>
                    </a:extLst>
                  </p:cNvPr>
                  <p:cNvSpPr/>
                  <p:nvPr/>
                </p:nvSpPr>
                <p:spPr>
                  <a:xfrm>
                    <a:off x="0" y="0"/>
                    <a:ext cx="812800" cy="81280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812800" h="812800">
                        <a:moveTo>
                          <a:pt x="406400" y="0"/>
                        </a:moveTo>
                        <a:cubicBezTo>
                          <a:pt x="181951" y="0"/>
                          <a:pt x="0" y="181951"/>
                          <a:pt x="0" y="406400"/>
                        </a:cubicBezTo>
                        <a:cubicBezTo>
                          <a:pt x="0" y="630849"/>
                          <a:pt x="181951" y="812800"/>
                          <a:pt x="406400" y="812800"/>
                        </a:cubicBezTo>
                        <a:cubicBezTo>
                          <a:pt x="630849" y="812800"/>
                          <a:pt x="812800" y="630849"/>
                          <a:pt x="812800" y="406400"/>
                        </a:cubicBezTo>
                        <a:cubicBezTo>
                          <a:pt x="812800" y="181951"/>
                          <a:pt x="630849" y="0"/>
                          <a:pt x="406400" y="0"/>
                        </a:cubicBezTo>
                        <a:close/>
                      </a:path>
                    </a:pathLst>
                  </a:custGeom>
                  <a:solidFill>
                    <a:srgbClr val="3D4762"/>
                  </a:solidFill>
                </p:spPr>
                <p:txBody>
                  <a:bodyPr/>
                  <a:lstStyle/>
                  <a:p>
                    <a:endParaRPr lang="hu-HU"/>
                  </a:p>
                </p:txBody>
              </p:sp>
              <p:sp>
                <p:nvSpPr>
                  <p:cNvPr id="1039" name="TextBox 90">
                    <a:extLst>
                      <a:ext uri="{FF2B5EF4-FFF2-40B4-BE49-F238E27FC236}">
                        <a16:creationId xmlns:a16="http://schemas.microsoft.com/office/drawing/2014/main" id="{6F427CA4-13B0-4B9D-0836-EC130B815843}"/>
                      </a:ext>
                    </a:extLst>
                  </p:cNvPr>
                  <p:cNvSpPr txBox="1"/>
                  <p:nvPr/>
                </p:nvSpPr>
                <p:spPr>
                  <a:xfrm>
                    <a:off x="76200" y="38100"/>
                    <a:ext cx="660400" cy="698500"/>
                  </a:xfrm>
                  <a:prstGeom prst="rect">
                    <a:avLst/>
                  </a:prstGeom>
                </p:spPr>
                <p:txBody>
                  <a:bodyPr lIns="53789" tIns="53789" rIns="53789" bIns="53789" rtlCol="0" anchor="ctr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>
                      <a:lnSpc>
                        <a:spcPts val="2660"/>
                      </a:lnSpc>
                    </a:pPr>
                    <a:endParaRPr/>
                  </a:p>
                </p:txBody>
              </p:sp>
            </p:grpSp>
            <p:sp>
              <p:nvSpPr>
                <p:cNvPr id="1037" name="TextBox 91">
                  <a:extLst>
                    <a:ext uri="{FF2B5EF4-FFF2-40B4-BE49-F238E27FC236}">
                      <a16:creationId xmlns:a16="http://schemas.microsoft.com/office/drawing/2014/main" id="{BD5B4D24-0710-D978-CAB5-24B12039BD6B}"/>
                    </a:ext>
                  </a:extLst>
                </p:cNvPr>
                <p:cNvSpPr txBox="1"/>
                <p:nvPr/>
              </p:nvSpPr>
              <p:spPr>
                <a:xfrm>
                  <a:off x="9052751" y="5707124"/>
                  <a:ext cx="74768" cy="260264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>
                    <a:lnSpc>
                      <a:spcPts val="2120"/>
                    </a:lnSpc>
                    <a:spcBef>
                      <a:spcPct val="0"/>
                    </a:spcBef>
                  </a:pPr>
                  <a:r>
                    <a:rPr lang="en-US" sz="1514">
                      <a:solidFill>
                        <a:srgbClr val="FFFFFF"/>
                      </a:solidFill>
                      <a:latin typeface="Garet"/>
                      <a:ea typeface="Garet"/>
                      <a:cs typeface="Garet"/>
                      <a:sym typeface="Garet"/>
                    </a:rPr>
                    <a:t>1</a:t>
                  </a:r>
                </a:p>
              </p:txBody>
            </p:sp>
          </p:grpSp>
        </p:grpSp>
      </p:grpSp>
      <p:sp>
        <p:nvSpPr>
          <p:cNvPr id="1080" name="TextBox 75">
            <a:extLst>
              <a:ext uri="{FF2B5EF4-FFF2-40B4-BE49-F238E27FC236}">
                <a16:creationId xmlns:a16="http://schemas.microsoft.com/office/drawing/2014/main" id="{F591523A-FA44-70A7-6E7D-6CD90FFEA2DD}"/>
              </a:ext>
            </a:extLst>
          </p:cNvPr>
          <p:cNvSpPr txBox="1"/>
          <p:nvPr/>
        </p:nvSpPr>
        <p:spPr>
          <a:xfrm>
            <a:off x="7127123" y="7051665"/>
            <a:ext cx="233713" cy="5087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438"/>
              </a:lnSpc>
              <a:spcBef>
                <a:spcPct val="0"/>
              </a:spcBef>
            </a:pPr>
            <a:r>
              <a:rPr lang="en-US" sz="3170" dirty="0">
                <a:solidFill>
                  <a:srgbClr val="FFFFFF"/>
                </a:solidFill>
                <a:latin typeface="Garet"/>
                <a:ea typeface="Garet"/>
                <a:cs typeface="Garet"/>
                <a:sym typeface="Garet"/>
              </a:rPr>
              <a:t>4</a:t>
            </a:r>
          </a:p>
        </p:txBody>
      </p:sp>
      <p:sp>
        <p:nvSpPr>
          <p:cNvPr id="1081" name="TextBox 75">
            <a:extLst>
              <a:ext uri="{FF2B5EF4-FFF2-40B4-BE49-F238E27FC236}">
                <a16:creationId xmlns:a16="http://schemas.microsoft.com/office/drawing/2014/main" id="{93EE14D4-C5D4-4B5C-4754-796354357AF2}"/>
              </a:ext>
            </a:extLst>
          </p:cNvPr>
          <p:cNvSpPr txBox="1"/>
          <p:nvPr/>
        </p:nvSpPr>
        <p:spPr>
          <a:xfrm>
            <a:off x="8912495" y="6727444"/>
            <a:ext cx="537812" cy="5305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438"/>
              </a:lnSpc>
              <a:spcBef>
                <a:spcPct val="0"/>
              </a:spcBef>
            </a:pPr>
            <a:r>
              <a:rPr lang="hu-HU" sz="3170" dirty="0">
                <a:solidFill>
                  <a:srgbClr val="FFFFFF"/>
                </a:solidFill>
                <a:latin typeface="Garet"/>
                <a:ea typeface="Garet"/>
                <a:cs typeface="Garet"/>
                <a:sym typeface="Garet"/>
              </a:rPr>
              <a:t>15</a:t>
            </a:r>
            <a:endParaRPr lang="en-US" sz="3170" dirty="0">
              <a:solidFill>
                <a:srgbClr val="FFFFFF"/>
              </a:solidFill>
              <a:latin typeface="Garet"/>
              <a:ea typeface="Garet"/>
              <a:cs typeface="Garet"/>
              <a:sym typeface="Garet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9D9DB150-ACB2-C23C-A3A8-28DEA4D15E3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235936" y="1041351"/>
            <a:ext cx="6162675" cy="809625"/>
            <a:chOff x="0" y="0"/>
            <a:chExt cx="647" cy="85"/>
          </a:xfrm>
        </p:grpSpPr>
        <p:sp>
          <p:nvSpPr>
            <p:cNvPr id="5" name="AutoShape 2">
              <a:extLst>
                <a:ext uri="{FF2B5EF4-FFF2-40B4-BE49-F238E27FC236}">
                  <a16:creationId xmlns:a16="http://schemas.microsoft.com/office/drawing/2014/main" id="{8DB223E5-AF88-F761-FC12-7E8011CEBE3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645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39" name="Rectangle 4">
              <a:extLst>
                <a:ext uri="{FF2B5EF4-FFF2-40B4-BE49-F238E27FC236}">
                  <a16:creationId xmlns:a16="http://schemas.microsoft.com/office/drawing/2014/main" id="{F9678EB2-62B6-8EFF-1A1F-A9F6177E8B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" y="3"/>
              <a:ext cx="233" cy="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1pPr>
              <a:lvl2pPr marL="457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2pPr>
              <a:lvl3pPr marL="914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3pPr>
              <a:lvl4pPr marL="1371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4pPr>
              <a:lvl5pPr marL="18288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5pPr>
              <a:lvl6pPr marL="22860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6pPr>
              <a:lvl7pPr marL="2743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7pPr>
              <a:lvl8pPr marL="3200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8pPr>
              <a:lvl9pPr marL="3657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9pPr>
            </a:lstStyle>
            <a:p>
              <a:pPr algn="l" rtl="0">
                <a:defRPr sz="1000"/>
              </a:pPr>
              <a:r>
                <a:rPr lang="hu-HU" sz="2500" b="0" i="0" u="none" strike="noStrike" baseline="0">
                  <a:solidFill>
                    <a:srgbClr val="000000"/>
                  </a:solidFill>
                  <a:latin typeface="Avenir Next LT Pro"/>
                </a:rPr>
                <a:t>Regisztrált user</a:t>
              </a:r>
            </a:p>
          </p:txBody>
        </p:sp>
        <p:sp>
          <p:nvSpPr>
            <p:cNvPr id="1026" name="Rectangle 5">
              <a:extLst>
                <a:ext uri="{FF2B5EF4-FFF2-40B4-BE49-F238E27FC236}">
                  <a16:creationId xmlns:a16="http://schemas.microsoft.com/office/drawing/2014/main" id="{79585D23-A0B8-0682-0E41-6BFE195A6B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" y="3"/>
              <a:ext cx="256" cy="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1pPr>
              <a:lvl2pPr marL="457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2pPr>
              <a:lvl3pPr marL="914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3pPr>
              <a:lvl4pPr marL="1371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4pPr>
              <a:lvl5pPr marL="18288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5pPr>
              <a:lvl6pPr marL="22860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6pPr>
              <a:lvl7pPr marL="2743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7pPr>
              <a:lvl8pPr marL="3200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8pPr>
              <a:lvl9pPr marL="3657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9pPr>
            </a:lstStyle>
            <a:p>
              <a:pPr algn="l" rtl="0">
                <a:defRPr sz="1000"/>
              </a:pPr>
              <a:r>
                <a:rPr lang="hu-HU" sz="2500" b="0" i="0" u="none" strike="noStrike" baseline="0">
                  <a:solidFill>
                    <a:srgbClr val="000000"/>
                  </a:solidFill>
                  <a:latin typeface="Avenir Next LT Pro"/>
                </a:rPr>
                <a:t>Beadott pályázat</a:t>
              </a:r>
            </a:p>
          </p:txBody>
        </p:sp>
        <p:sp>
          <p:nvSpPr>
            <p:cNvPr id="1028" name="Rectangle 6">
              <a:extLst>
                <a:ext uri="{FF2B5EF4-FFF2-40B4-BE49-F238E27FC236}">
                  <a16:creationId xmlns:a16="http://schemas.microsoft.com/office/drawing/2014/main" id="{06682E0E-F9C6-EA53-5510-4E707E4B8A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" y="46"/>
              <a:ext cx="69" cy="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1pPr>
              <a:lvl2pPr marL="457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2pPr>
              <a:lvl3pPr marL="914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3pPr>
              <a:lvl4pPr marL="1371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4pPr>
              <a:lvl5pPr marL="18288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5pPr>
              <a:lvl6pPr marL="22860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6pPr>
              <a:lvl7pPr marL="2743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7pPr>
              <a:lvl8pPr marL="3200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8pPr>
              <a:lvl9pPr marL="3657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9pPr>
            </a:lstStyle>
            <a:p>
              <a:pPr algn="l" rtl="0">
                <a:defRPr sz="1000"/>
              </a:pPr>
              <a:r>
                <a:rPr lang="hu-HU" sz="2200" b="0" i="0" u="none" strike="noStrike" baseline="0" dirty="0">
                  <a:solidFill>
                    <a:srgbClr val="000000"/>
                  </a:solidFill>
                  <a:latin typeface="Avenir Next LT Pro"/>
                </a:rPr>
                <a:t>1297</a:t>
              </a:r>
            </a:p>
          </p:txBody>
        </p:sp>
        <p:sp>
          <p:nvSpPr>
            <p:cNvPr id="1082" name="Rectangle 7">
              <a:extLst>
                <a:ext uri="{FF2B5EF4-FFF2-40B4-BE49-F238E27FC236}">
                  <a16:creationId xmlns:a16="http://schemas.microsoft.com/office/drawing/2014/main" id="{8EB4A21B-228F-FDEC-C116-2BF1099B2B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" y="46"/>
              <a:ext cx="52" cy="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>
              <a:spAutoFit/>
            </a:bodyPr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1pPr>
              <a:lvl2pPr marL="457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2pPr>
              <a:lvl3pPr marL="914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3pPr>
              <a:lvl4pPr marL="1371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4pPr>
              <a:lvl5pPr marL="18288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5pPr>
              <a:lvl6pPr marL="22860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6pPr>
              <a:lvl7pPr marL="27432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7pPr>
              <a:lvl8pPr marL="32004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8pPr>
              <a:lvl9pPr marL="365760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1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n-lt"/>
                  <a:ea typeface="+mn-ea"/>
                  <a:cs typeface="+mn-cs"/>
                  <a:sym typeface="Calibri"/>
                </a:defRPr>
              </a:lvl9pPr>
            </a:lstStyle>
            <a:p>
              <a:pPr algn="l" rtl="0">
                <a:defRPr sz="1000"/>
              </a:pPr>
              <a:r>
                <a:rPr lang="hu-HU" sz="2200" b="0" i="0" u="none" strike="noStrike" baseline="0" dirty="0">
                  <a:solidFill>
                    <a:srgbClr val="000000"/>
                  </a:solidFill>
                  <a:latin typeface="Avenir Next LT Pro"/>
                </a:rPr>
                <a:t>363</a:t>
              </a:r>
            </a:p>
          </p:txBody>
        </p:sp>
        <p:sp>
          <p:nvSpPr>
            <p:cNvPr id="1083" name="Line 8">
              <a:extLst>
                <a:ext uri="{FF2B5EF4-FFF2-40B4-BE49-F238E27FC236}">
                  <a16:creationId xmlns:a16="http://schemas.microsoft.com/office/drawing/2014/main" id="{9ABFD9E6-E00B-9499-5D91-B0C731EF34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0" cy="42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84" name="Rectangle 9">
              <a:extLst>
                <a:ext uri="{FF2B5EF4-FFF2-40B4-BE49-F238E27FC236}">
                  <a16:creationId xmlns:a16="http://schemas.microsoft.com/office/drawing/2014/main" id="{CE324DE8-9502-B181-4BB9-08DDD64CB7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2" cy="42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85" name="Line 10">
              <a:extLst>
                <a:ext uri="{FF2B5EF4-FFF2-40B4-BE49-F238E27FC236}">
                  <a16:creationId xmlns:a16="http://schemas.microsoft.com/office/drawing/2014/main" id="{2E87CE85-0CAD-61A8-3131-E78B3D479E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9" y="0"/>
              <a:ext cx="0" cy="42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86" name="Rectangle 11">
              <a:extLst>
                <a:ext uri="{FF2B5EF4-FFF2-40B4-BE49-F238E27FC236}">
                  <a16:creationId xmlns:a16="http://schemas.microsoft.com/office/drawing/2014/main" id="{F3A855F1-4A29-08FC-CEA6-0DDBE10381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0"/>
              <a:ext cx="2" cy="42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87" name="Line 12">
              <a:extLst>
                <a:ext uri="{FF2B5EF4-FFF2-40B4-BE49-F238E27FC236}">
                  <a16:creationId xmlns:a16="http://schemas.microsoft.com/office/drawing/2014/main" id="{3C7CCF5F-092C-F515-1224-8B6BA39B4C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2"/>
              <a:ext cx="645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88" name="Rectangle 13">
              <a:extLst>
                <a:ext uri="{FF2B5EF4-FFF2-40B4-BE49-F238E27FC236}">
                  <a16:creationId xmlns:a16="http://schemas.microsoft.com/office/drawing/2014/main" id="{6649AB79-554C-6073-ABF7-93C356D737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2"/>
              <a:ext cx="645" cy="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89" name="Line 14">
              <a:extLst>
                <a:ext uri="{FF2B5EF4-FFF2-40B4-BE49-F238E27FC236}">
                  <a16:creationId xmlns:a16="http://schemas.microsoft.com/office/drawing/2014/main" id="{357039BE-3826-9C07-9814-17F081E26D4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3" y="0"/>
              <a:ext cx="0" cy="42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0" name="Rectangle 15">
              <a:extLst>
                <a:ext uri="{FF2B5EF4-FFF2-40B4-BE49-F238E27FC236}">
                  <a16:creationId xmlns:a16="http://schemas.microsoft.com/office/drawing/2014/main" id="{F0A4FA2E-A3DC-C3BD-7F38-62BF16ADD4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0"/>
              <a:ext cx="2" cy="42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1" name="Line 16">
              <a:extLst>
                <a:ext uri="{FF2B5EF4-FFF2-40B4-BE49-F238E27FC236}">
                  <a16:creationId xmlns:a16="http://schemas.microsoft.com/office/drawing/2014/main" id="{985F1EFC-BD2C-C682-19EA-20DD351AA6F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44"/>
              <a:ext cx="1" cy="39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2" name="Rectangle 17">
              <a:extLst>
                <a:ext uri="{FF2B5EF4-FFF2-40B4-BE49-F238E27FC236}">
                  <a16:creationId xmlns:a16="http://schemas.microsoft.com/office/drawing/2014/main" id="{985CF6AE-2CBF-93FA-9E91-AB90D8585E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4"/>
              <a:ext cx="2" cy="41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3" name="Line 18">
              <a:extLst>
                <a:ext uri="{FF2B5EF4-FFF2-40B4-BE49-F238E27FC236}">
                  <a16:creationId xmlns:a16="http://schemas.microsoft.com/office/drawing/2014/main" id="{D017B6BF-E7C7-322F-3F0B-92235D08BC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9" y="44"/>
              <a:ext cx="1" cy="39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4" name="Rectangle 19">
              <a:extLst>
                <a:ext uri="{FF2B5EF4-FFF2-40B4-BE49-F238E27FC236}">
                  <a16:creationId xmlns:a16="http://schemas.microsoft.com/office/drawing/2014/main" id="{3E4BF254-0652-E412-BA14-74598C0ED7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" y="44"/>
              <a:ext cx="2" cy="41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5" name="Line 20">
              <a:extLst>
                <a:ext uri="{FF2B5EF4-FFF2-40B4-BE49-F238E27FC236}">
                  <a16:creationId xmlns:a16="http://schemas.microsoft.com/office/drawing/2014/main" id="{A92712D0-5ECC-E489-D817-A46CE25F52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3" y="44"/>
              <a:ext cx="1" cy="39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6" name="Rectangle 21">
              <a:extLst>
                <a:ext uri="{FF2B5EF4-FFF2-40B4-BE49-F238E27FC236}">
                  <a16:creationId xmlns:a16="http://schemas.microsoft.com/office/drawing/2014/main" id="{827721CD-E87B-2617-11DA-1FD4CC7E68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3" y="44"/>
              <a:ext cx="2" cy="41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7" name="Line 22">
              <a:extLst>
                <a:ext uri="{FF2B5EF4-FFF2-40B4-BE49-F238E27FC236}">
                  <a16:creationId xmlns:a16="http://schemas.microsoft.com/office/drawing/2014/main" id="{2F07A1BA-C58C-374F-8138-BB3EF79F7A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0"/>
              <a:ext cx="645" cy="1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8" name="Rectangle 23">
              <a:extLst>
                <a:ext uri="{FF2B5EF4-FFF2-40B4-BE49-F238E27FC236}">
                  <a16:creationId xmlns:a16="http://schemas.microsoft.com/office/drawing/2014/main" id="{2A8E1739-15E1-36C2-30A3-638F859437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647" cy="2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099" name="Line 24">
              <a:extLst>
                <a:ext uri="{FF2B5EF4-FFF2-40B4-BE49-F238E27FC236}">
                  <a16:creationId xmlns:a16="http://schemas.microsoft.com/office/drawing/2014/main" id="{E1A6ABEF-040C-4A62-F74D-5C439DB834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5" y="42"/>
              <a:ext cx="1" cy="1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100" name="Rectangle 25">
              <a:extLst>
                <a:ext uri="{FF2B5EF4-FFF2-40B4-BE49-F238E27FC236}">
                  <a16:creationId xmlns:a16="http://schemas.microsoft.com/office/drawing/2014/main" id="{1B10C78F-1EFF-4C59-FDB3-17F92F05E4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" y="42"/>
              <a:ext cx="2" cy="2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101" name="Line 26">
              <a:extLst>
                <a:ext uri="{FF2B5EF4-FFF2-40B4-BE49-F238E27FC236}">
                  <a16:creationId xmlns:a16="http://schemas.microsoft.com/office/drawing/2014/main" id="{E9094E32-C140-F4F6-5E53-271F920B4D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81"/>
              <a:ext cx="645" cy="1"/>
            </a:xfrm>
            <a:prstGeom prst="line">
              <a:avLst/>
            </a:prstGeom>
            <a:noFill/>
            <a:ln w="0">
              <a:solidFill>
                <a:srgbClr val="E0E0E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  <p:sp>
          <p:nvSpPr>
            <p:cNvPr id="1102" name="Rectangle 27">
              <a:extLst>
                <a:ext uri="{FF2B5EF4-FFF2-40B4-BE49-F238E27FC236}">
                  <a16:creationId xmlns:a16="http://schemas.microsoft.com/office/drawing/2014/main" id="{C1A437D0-2B59-58B4-32DA-0E2836DAAE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81"/>
              <a:ext cx="647" cy="2"/>
            </a:xfrm>
            <a:prstGeom prst="rect">
              <a:avLst/>
            </a:prstGeom>
            <a:solidFill>
              <a:srgbClr val="E0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/>
            <a:lstStyle>
              <a:defPPr marL="0" marR="0" indent="0" algn="l" defTabSz="9144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</a:defRPr>
              </a:defPPr>
              <a:lvl1pPr marL="0" marR="0" indent="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1pPr>
              <a:lvl2pPr marL="0" marR="0" indent="457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2pPr>
              <a:lvl3pPr marL="0" marR="0" indent="914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3pPr>
              <a:lvl4pPr marL="0" marR="0" indent="1371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4pPr>
              <a:lvl5pPr marL="0" marR="0" indent="18288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5pPr>
              <a:lvl6pPr marL="0" marR="0" indent="22860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6pPr>
              <a:lvl7pPr marL="0" marR="0" indent="27432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7pPr>
              <a:lvl8pPr marL="0" marR="0" indent="32004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8pPr>
              <a:lvl9pPr marL="0" marR="0" indent="3657600" algn="l" defTabSz="9144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800" b="0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+mj-lt"/>
                  <a:ea typeface="+mj-ea"/>
                  <a:cs typeface="+mj-cs"/>
                  <a:sym typeface="Calibri"/>
                </a:defRPr>
              </a:lvl9pPr>
            </a:lstStyle>
            <a:p>
              <a:endParaRPr lang="hu-HU"/>
            </a:p>
          </p:txBody>
        </p:sp>
      </p:grpSp>
      <p:sp>
        <p:nvSpPr>
          <p:cNvPr id="1103" name="Freeform 73">
            <a:extLst>
              <a:ext uri="{FF2B5EF4-FFF2-40B4-BE49-F238E27FC236}">
                <a16:creationId xmlns:a16="http://schemas.microsoft.com/office/drawing/2014/main" id="{37FD8D8F-F5F2-14CE-30EE-41B8CF072C13}"/>
              </a:ext>
            </a:extLst>
          </p:cNvPr>
          <p:cNvSpPr/>
          <p:nvPr/>
        </p:nvSpPr>
        <p:spPr>
          <a:xfrm>
            <a:off x="6867444" y="7101756"/>
            <a:ext cx="537812" cy="52765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>
            <a:srgbClr val="3D4762"/>
          </a:solidFill>
        </p:spPr>
        <p:txBody>
          <a:bodyPr/>
          <a:lstStyle/>
          <a:p>
            <a:endParaRPr lang="hu-HU"/>
          </a:p>
        </p:txBody>
      </p:sp>
      <p:sp>
        <p:nvSpPr>
          <p:cNvPr id="1104" name="TextBox 75">
            <a:extLst>
              <a:ext uri="{FF2B5EF4-FFF2-40B4-BE49-F238E27FC236}">
                <a16:creationId xmlns:a16="http://schemas.microsoft.com/office/drawing/2014/main" id="{68FF68DB-0B8C-A831-B75C-C619D7583844}"/>
              </a:ext>
            </a:extLst>
          </p:cNvPr>
          <p:cNvSpPr txBox="1"/>
          <p:nvPr/>
        </p:nvSpPr>
        <p:spPr>
          <a:xfrm>
            <a:off x="7015999" y="7039904"/>
            <a:ext cx="233713" cy="5087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4438"/>
              </a:lnSpc>
              <a:spcBef>
                <a:spcPct val="0"/>
              </a:spcBef>
            </a:pPr>
            <a:r>
              <a:rPr lang="en-US" sz="3170" dirty="0">
                <a:solidFill>
                  <a:srgbClr val="FFFFFF"/>
                </a:solidFill>
                <a:latin typeface="Garet"/>
                <a:ea typeface="Garet"/>
                <a:cs typeface="Garet"/>
                <a:sym typeface="Gare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42810032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5" name="Group"/>
          <p:cNvGrpSpPr/>
          <p:nvPr/>
        </p:nvGrpSpPr>
        <p:grpSpPr>
          <a:xfrm>
            <a:off x="914400" y="2171698"/>
            <a:ext cx="16459200" cy="5943605"/>
            <a:chOff x="0" y="0"/>
            <a:chExt cx="16459200" cy="5943604"/>
          </a:xfrm>
        </p:grpSpPr>
        <p:sp>
          <p:nvSpPr>
            <p:cNvPr id="345" name="Rectangle 9"/>
            <p:cNvSpPr/>
            <p:nvPr/>
          </p:nvSpPr>
          <p:spPr>
            <a:xfrm>
              <a:off x="0" y="0"/>
              <a:ext cx="8128000" cy="5943604"/>
            </a:xfrm>
            <a:prstGeom prst="rect">
              <a:avLst/>
            </a:prstGeom>
            <a:noFill/>
            <a:ln w="12700" cap="flat">
              <a:solidFill>
                <a:srgbClr val="D9D9D9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46" name="Rectangle 10"/>
            <p:cNvSpPr/>
            <p:nvPr/>
          </p:nvSpPr>
          <p:spPr>
            <a:xfrm>
              <a:off x="8331200" y="0"/>
              <a:ext cx="8128000" cy="5943604"/>
            </a:xfrm>
            <a:prstGeom prst="rect">
              <a:avLst/>
            </a:prstGeom>
            <a:solidFill>
              <a:srgbClr val="0D2A33"/>
            </a:solidFill>
            <a:ln w="12700" cap="flat">
              <a:solidFill>
                <a:srgbClr val="D9D9D9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47" name="Oval 15"/>
            <p:cNvSpPr/>
            <p:nvPr/>
          </p:nvSpPr>
          <p:spPr>
            <a:xfrm>
              <a:off x="7205117" y="1947206"/>
              <a:ext cx="2049190" cy="2049190"/>
            </a:xfrm>
            <a:prstGeom prst="ellipse">
              <a:avLst/>
            </a:prstGeom>
            <a:solidFill>
              <a:srgbClr val="0D2A33"/>
            </a:solidFill>
            <a:ln w="190500" cap="flat">
              <a:solidFill>
                <a:srgbClr val="05D981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48" name="Rectangle 12"/>
            <p:cNvSpPr/>
            <p:nvPr/>
          </p:nvSpPr>
          <p:spPr>
            <a:xfrm>
              <a:off x="2171700" y="1"/>
              <a:ext cx="3778624" cy="1143001"/>
            </a:xfrm>
            <a:prstGeom prst="rect">
              <a:avLst/>
            </a:prstGeom>
            <a:solidFill>
              <a:srgbClr val="05D981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49" name="Rectangle 13"/>
            <p:cNvSpPr/>
            <p:nvPr/>
          </p:nvSpPr>
          <p:spPr>
            <a:xfrm>
              <a:off x="10508877" y="1"/>
              <a:ext cx="3778624" cy="1143001"/>
            </a:xfrm>
            <a:prstGeom prst="rect">
              <a:avLst/>
            </a:prstGeom>
            <a:solidFill>
              <a:srgbClr val="05D981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50" name="Text Placeholder 8"/>
            <p:cNvSpPr txBox="1"/>
            <p:nvPr/>
          </p:nvSpPr>
          <p:spPr>
            <a:xfrm>
              <a:off x="9483151" y="2047716"/>
              <a:ext cx="6589910" cy="34728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normAutofit/>
            </a:bodyPr>
            <a:lstStyle/>
            <a:p>
              <a:pPr defTabSz="777240">
                <a:lnSpc>
                  <a:spcPct val="115000"/>
                </a:lnSpc>
                <a:spcBef>
                  <a:spcPts val="600"/>
                </a:spcBef>
                <a:defRPr sz="221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A program a hazai tulajdonú, mikro-, kis- és középvállalkozások eszközberuházásait támogatja.</a:t>
              </a:r>
            </a:p>
            <a:p>
              <a:pPr defTabSz="777240">
                <a:lnSpc>
                  <a:spcPct val="115000"/>
                </a:lnSpc>
                <a:spcBef>
                  <a:spcPts val="600"/>
                </a:spcBef>
                <a:defRPr sz="221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5-200 millió forint támogatás/cég. </a:t>
              </a:r>
            </a:p>
            <a:p>
              <a:pPr defTabSz="777240">
                <a:lnSpc>
                  <a:spcPct val="115000"/>
                </a:lnSpc>
                <a:spcBef>
                  <a:spcPts val="600"/>
                </a:spcBef>
                <a:defRPr sz="221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A beruházás 50%-a vissza nem térítendő támogatás.</a:t>
              </a:r>
            </a:p>
            <a:p>
              <a:pPr defTabSz="777240">
                <a:lnSpc>
                  <a:spcPct val="115000"/>
                </a:lnSpc>
                <a:spcBef>
                  <a:spcPts val="600"/>
                </a:spcBef>
                <a:defRPr sz="221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Elsődlegesen eszközbeszerzésre, digitalizációs és megújuló energiával kapcsolatos fejlesztésekre fordítható.</a:t>
              </a:r>
            </a:p>
          </p:txBody>
        </p:sp>
        <p:sp>
          <p:nvSpPr>
            <p:cNvPr id="351" name="Text Placeholder 7"/>
            <p:cNvSpPr txBox="1"/>
            <p:nvPr/>
          </p:nvSpPr>
          <p:spPr>
            <a:xfrm>
              <a:off x="382390" y="2047716"/>
              <a:ext cx="6589910" cy="34728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normAutofit/>
            </a:bodyPr>
            <a:lstStyle/>
            <a:p>
              <a:pPr lvl="1" indent="0" algn="ctr">
                <a:lnSpc>
                  <a:spcPts val="2800"/>
                </a:lnSpc>
                <a:defRPr sz="2100" u="sng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Demján Sándor Tőkeprogram önerő lehet a Demján Sándor „1+1” program támogatásához!</a:t>
              </a:r>
            </a:p>
            <a:p>
              <a:pPr lvl="1" indent="0" algn="ctr">
                <a:lnSpc>
                  <a:spcPts val="28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 algn="ctr">
                <a:lnSpc>
                  <a:spcPts val="28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endParaRPr/>
            </a:p>
            <a:p>
              <a:pPr lvl="1" indent="0" algn="ctr">
                <a:lnSpc>
                  <a:spcPts val="28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Március 26-i módosítás: a Demján Sándor „1+1” programhoz a pályázók a tervezett projekthez további uniós társfinanszírozású vagy nemzeti költségvetési forrású támogatást is igénybe tudnak venni.</a:t>
              </a:r>
            </a:p>
          </p:txBody>
        </p:sp>
        <p:sp>
          <p:nvSpPr>
            <p:cNvPr id="352" name="Text Placeholder 5"/>
            <p:cNvSpPr txBox="1"/>
            <p:nvPr/>
          </p:nvSpPr>
          <p:spPr>
            <a:xfrm>
              <a:off x="10502900" y="222120"/>
              <a:ext cx="3784601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91440" algn="ctr" defTabSz="822960">
                <a:lnSpc>
                  <a:spcPct val="90000"/>
                </a:lnSpc>
                <a:defRPr sz="2040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DS 1+1 BERUHÁZÁSI PROGRAM</a:t>
              </a:r>
            </a:p>
          </p:txBody>
        </p:sp>
        <p:sp>
          <p:nvSpPr>
            <p:cNvPr id="353" name="Text Placeholder 3"/>
            <p:cNvSpPr txBox="1"/>
            <p:nvPr/>
          </p:nvSpPr>
          <p:spPr>
            <a:xfrm>
              <a:off x="2177677" y="222120"/>
              <a:ext cx="3772647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38684" algn="ctr" defTabSz="1248156">
                <a:lnSpc>
                  <a:spcPct val="90000"/>
                </a:lnSpc>
                <a:defRPr sz="3094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DS TŐKEPROGRAM</a:t>
              </a:r>
            </a:p>
          </p:txBody>
        </p:sp>
        <p:sp>
          <p:nvSpPr>
            <p:cNvPr id="354" name="+"/>
            <p:cNvSpPr txBox="1"/>
            <p:nvPr/>
          </p:nvSpPr>
          <p:spPr>
            <a:xfrm>
              <a:off x="7994099" y="2600966"/>
              <a:ext cx="471002" cy="8432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5800">
                  <a:solidFill>
                    <a:srgbClr val="FFFFFF"/>
                  </a:solidFill>
                </a:defRPr>
              </a:lvl1pPr>
            </a:lstStyle>
            <a:p>
              <a:r>
                <a:t>+</a:t>
              </a:r>
            </a:p>
          </p:txBody>
        </p:sp>
      </p:grpSp>
      <p:sp>
        <p:nvSpPr>
          <p:cNvPr id="356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92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93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94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295" name="KUTATÁSI ÖSSZEFOGLALÓ - ARCÁPOLÁS KATEGÓRIA"/>
          <p:cNvSpPr txBox="1"/>
          <p:nvPr/>
        </p:nvSpPr>
        <p:spPr>
          <a:xfrm>
            <a:off x="5988874" y="147532"/>
            <a:ext cx="11068607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DEMJÁN SÁNDOR TANÁCSADÁSI VOUCHER PROGRAM</a:t>
            </a:r>
          </a:p>
        </p:txBody>
      </p:sp>
      <p:sp>
        <p:nvSpPr>
          <p:cNvPr id="296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97" name="Text Placeholder 7"/>
          <p:cNvSpPr txBox="1"/>
          <p:nvPr/>
        </p:nvSpPr>
        <p:spPr>
          <a:xfrm>
            <a:off x="1247192" y="3614374"/>
            <a:ext cx="2540001" cy="45046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KKV-k Demján Sándor Tőkeprogramban való részvételének elősegítése pályázatíró jellegű tanácsadási szolgáltatások nyújtásával (pénzügyi terv készítése és a befektetési szindikátusi szerződés aláírásának pályázói támogatása).</a:t>
            </a:r>
          </a:p>
        </p:txBody>
      </p:sp>
      <p:grpSp>
        <p:nvGrpSpPr>
          <p:cNvPr id="300" name="Group"/>
          <p:cNvGrpSpPr/>
          <p:nvPr/>
        </p:nvGrpSpPr>
        <p:grpSpPr>
          <a:xfrm>
            <a:off x="1147964" y="2281237"/>
            <a:ext cx="2540001" cy="824692"/>
            <a:chOff x="0" y="0"/>
            <a:chExt cx="2540000" cy="824691"/>
          </a:xfrm>
        </p:grpSpPr>
        <p:sp>
          <p:nvSpPr>
            <p:cNvPr id="298" name="Rectangle 12"/>
            <p:cNvSpPr/>
            <p:nvPr/>
          </p:nvSpPr>
          <p:spPr>
            <a:xfrm>
              <a:off x="0" y="0"/>
              <a:ext cx="2540000" cy="824691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299" name="Text Placeholder 3"/>
            <p:cNvSpPr txBox="1"/>
            <p:nvPr/>
          </p:nvSpPr>
          <p:spPr>
            <a:xfrm>
              <a:off x="2009" y="62963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CÉLJA</a:t>
              </a:r>
            </a:p>
          </p:txBody>
        </p:sp>
      </p:grpSp>
      <p:grpSp>
        <p:nvGrpSpPr>
          <p:cNvPr id="303" name="Group"/>
          <p:cNvGrpSpPr/>
          <p:nvPr/>
        </p:nvGrpSpPr>
        <p:grpSpPr>
          <a:xfrm>
            <a:off x="4487748" y="2280832"/>
            <a:ext cx="2540001" cy="825501"/>
            <a:chOff x="0" y="0"/>
            <a:chExt cx="2540000" cy="825500"/>
          </a:xfrm>
        </p:grpSpPr>
        <p:sp>
          <p:nvSpPr>
            <p:cNvPr id="301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02" name="Text Placeholder 3"/>
            <p:cNvSpPr txBox="1"/>
            <p:nvPr/>
          </p:nvSpPr>
          <p:spPr>
            <a:xfrm>
              <a:off x="2009" y="160418"/>
              <a:ext cx="2535982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LEBONYOLÍTÓ</a:t>
              </a:r>
            </a:p>
          </p:txBody>
        </p:sp>
      </p:grpSp>
      <p:grpSp>
        <p:nvGrpSpPr>
          <p:cNvPr id="306" name="Group"/>
          <p:cNvGrpSpPr/>
          <p:nvPr/>
        </p:nvGrpSpPr>
        <p:grpSpPr>
          <a:xfrm>
            <a:off x="7827532" y="2280832"/>
            <a:ext cx="2540001" cy="825501"/>
            <a:chOff x="0" y="0"/>
            <a:chExt cx="2540000" cy="825500"/>
          </a:xfrm>
        </p:grpSpPr>
        <p:sp>
          <p:nvSpPr>
            <p:cNvPr id="304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05" name="Text Placeholder 3"/>
            <p:cNvSpPr txBox="1"/>
            <p:nvPr/>
          </p:nvSpPr>
          <p:spPr>
            <a:xfrm>
              <a:off x="4018" y="160418"/>
              <a:ext cx="2535982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PÁLYÁZÓK</a:t>
              </a:r>
            </a:p>
          </p:txBody>
        </p:sp>
      </p:grpSp>
      <p:grpSp>
        <p:nvGrpSpPr>
          <p:cNvPr id="309" name="Group"/>
          <p:cNvGrpSpPr/>
          <p:nvPr/>
        </p:nvGrpSpPr>
        <p:grpSpPr>
          <a:xfrm>
            <a:off x="11167315" y="2280832"/>
            <a:ext cx="2540001" cy="825501"/>
            <a:chOff x="0" y="0"/>
            <a:chExt cx="2540000" cy="825500"/>
          </a:xfrm>
        </p:grpSpPr>
        <p:sp>
          <p:nvSpPr>
            <p:cNvPr id="307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08" name="Text Placeholder 3"/>
            <p:cNvSpPr txBox="1"/>
            <p:nvPr/>
          </p:nvSpPr>
          <p:spPr>
            <a:xfrm>
              <a:off x="2009" y="63368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TARTALOM</a:t>
              </a:r>
            </a:p>
          </p:txBody>
        </p:sp>
      </p:grpSp>
      <p:sp>
        <p:nvSpPr>
          <p:cNvPr id="310" name="Text Placeholder 7"/>
          <p:cNvSpPr txBox="1"/>
          <p:nvPr/>
        </p:nvSpPr>
        <p:spPr>
          <a:xfrm>
            <a:off x="4633479" y="3612430"/>
            <a:ext cx="2248538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voucher program lebonyolítója a Magyar Gazdaságfejlesztési Ügynökség Nonprofit Zrt. - az NGM támogatásával. </a:t>
            </a:r>
          </a:p>
        </p:txBody>
      </p:sp>
      <p:sp>
        <p:nvSpPr>
          <p:cNvPr id="311" name="Text Placeholder 7"/>
          <p:cNvSpPr txBox="1"/>
          <p:nvPr/>
        </p:nvSpPr>
        <p:spPr>
          <a:xfrm>
            <a:off x="7974818" y="3612430"/>
            <a:ext cx="2245428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Támogatási kérelmet azon mikro-, kis- és középvállalkozások nyújthatnak be, amelyek megfelelnek az MKIK Alapkezelő Zrt. előminősítési ellenőrzéseinek.</a:t>
            </a:r>
          </a:p>
        </p:txBody>
      </p:sp>
      <p:sp>
        <p:nvSpPr>
          <p:cNvPr id="312" name="Text Placeholder 7"/>
          <p:cNvSpPr txBox="1"/>
          <p:nvPr/>
        </p:nvSpPr>
        <p:spPr>
          <a:xfrm>
            <a:off x="14507098" y="3621066"/>
            <a:ext cx="2440774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80%</a:t>
            </a:r>
            <a:r>
              <a:t> </a:t>
            </a:r>
            <a:r>
              <a:rPr u="sng"/>
              <a:t>de minimis jogcímen.</a:t>
            </a:r>
            <a:r>
              <a:t> </a:t>
            </a:r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Vagy </a:t>
            </a: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50%</a:t>
            </a:r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KKV tanácsadói szolgáltatás igénybevétele jogcímen.</a:t>
            </a:r>
          </a:p>
        </p:txBody>
      </p:sp>
      <p:grpSp>
        <p:nvGrpSpPr>
          <p:cNvPr id="315" name="Group"/>
          <p:cNvGrpSpPr/>
          <p:nvPr/>
        </p:nvGrpSpPr>
        <p:grpSpPr>
          <a:xfrm>
            <a:off x="14507098" y="2280832"/>
            <a:ext cx="2540001" cy="825501"/>
            <a:chOff x="0" y="0"/>
            <a:chExt cx="2540000" cy="825500"/>
          </a:xfrm>
        </p:grpSpPr>
        <p:sp>
          <p:nvSpPr>
            <p:cNvPr id="313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14" name="Text Placeholder 3"/>
            <p:cNvSpPr txBox="1"/>
            <p:nvPr/>
          </p:nvSpPr>
          <p:spPr>
            <a:xfrm>
              <a:off x="2009" y="63368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INTENZITÁS</a:t>
              </a:r>
            </a:p>
          </p:txBody>
        </p:sp>
      </p:grpSp>
      <p:sp>
        <p:nvSpPr>
          <p:cNvPr id="316" name="Text Placeholder 7"/>
          <p:cNvSpPr txBox="1"/>
          <p:nvPr/>
        </p:nvSpPr>
        <p:spPr>
          <a:xfrm>
            <a:off x="11216929" y="3614374"/>
            <a:ext cx="2440773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Maximum 35 tanácsadói munkaóra igényelhető stratégiai és vállalati pénzügyi tanácsadási szolgáltatás igénybevételére címen.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19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0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1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322" name="KUTATÁSI ÖSSZEFOGLALÓ - ARCÁPOLÁS KATEGÓRIA"/>
          <p:cNvSpPr txBox="1"/>
          <p:nvPr/>
        </p:nvSpPr>
        <p:spPr>
          <a:xfrm>
            <a:off x="3590065" y="147532"/>
            <a:ext cx="13454175" cy="6959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DEMJÁN SÁNDOR TŐKEPROGRAM - KAMARAI MENTOR PROGRAM</a:t>
            </a:r>
          </a:p>
        </p:txBody>
      </p:sp>
      <p:sp>
        <p:nvSpPr>
          <p:cNvPr id="323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4" name="Text Placeholder 7"/>
          <p:cNvSpPr txBox="1"/>
          <p:nvPr/>
        </p:nvSpPr>
        <p:spPr>
          <a:xfrm>
            <a:off x="1247192" y="3614374"/>
            <a:ext cx="2540001" cy="45046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KKV-k Demján Sándor Tőkeprogramban való sikeres részvételének, illetve a kapott tőkeági források eredményes felhasználásának szakmai támogatása - együttműködésben az Alapkezelővel.</a:t>
            </a:r>
          </a:p>
        </p:txBody>
      </p:sp>
      <p:grpSp>
        <p:nvGrpSpPr>
          <p:cNvPr id="327" name="Group"/>
          <p:cNvGrpSpPr/>
          <p:nvPr/>
        </p:nvGrpSpPr>
        <p:grpSpPr>
          <a:xfrm>
            <a:off x="1147964" y="2281237"/>
            <a:ext cx="2540001" cy="824692"/>
            <a:chOff x="0" y="0"/>
            <a:chExt cx="2540000" cy="824691"/>
          </a:xfrm>
        </p:grpSpPr>
        <p:sp>
          <p:nvSpPr>
            <p:cNvPr id="325" name="Rectangle 12"/>
            <p:cNvSpPr/>
            <p:nvPr/>
          </p:nvSpPr>
          <p:spPr>
            <a:xfrm>
              <a:off x="0" y="0"/>
              <a:ext cx="2540000" cy="824691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26" name="Text Placeholder 3"/>
            <p:cNvSpPr txBox="1"/>
            <p:nvPr/>
          </p:nvSpPr>
          <p:spPr>
            <a:xfrm>
              <a:off x="2009" y="62963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0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CÉLJA</a:t>
              </a:r>
            </a:p>
          </p:txBody>
        </p:sp>
      </p:grpSp>
      <p:grpSp>
        <p:nvGrpSpPr>
          <p:cNvPr id="330" name="Group"/>
          <p:cNvGrpSpPr/>
          <p:nvPr/>
        </p:nvGrpSpPr>
        <p:grpSpPr>
          <a:xfrm>
            <a:off x="4487748" y="2280832"/>
            <a:ext cx="2540001" cy="825501"/>
            <a:chOff x="0" y="0"/>
            <a:chExt cx="2540000" cy="825500"/>
          </a:xfrm>
        </p:grpSpPr>
        <p:sp>
          <p:nvSpPr>
            <p:cNvPr id="328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29" name="Text Placeholder 3"/>
            <p:cNvSpPr txBox="1"/>
            <p:nvPr/>
          </p:nvSpPr>
          <p:spPr>
            <a:xfrm>
              <a:off x="2009" y="160418"/>
              <a:ext cx="2535982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LEBONYOLÍTÓ</a:t>
              </a:r>
            </a:p>
          </p:txBody>
        </p:sp>
      </p:grpSp>
      <p:grpSp>
        <p:nvGrpSpPr>
          <p:cNvPr id="333" name="Group"/>
          <p:cNvGrpSpPr/>
          <p:nvPr/>
        </p:nvGrpSpPr>
        <p:grpSpPr>
          <a:xfrm>
            <a:off x="7827532" y="2280832"/>
            <a:ext cx="2540001" cy="825501"/>
            <a:chOff x="0" y="0"/>
            <a:chExt cx="2540000" cy="825500"/>
          </a:xfrm>
        </p:grpSpPr>
        <p:sp>
          <p:nvSpPr>
            <p:cNvPr id="331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32" name="Text Placeholder 3"/>
            <p:cNvSpPr txBox="1"/>
            <p:nvPr/>
          </p:nvSpPr>
          <p:spPr>
            <a:xfrm>
              <a:off x="4018" y="160418"/>
              <a:ext cx="2535982" cy="5046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PÁLYÁZÓK</a:t>
              </a:r>
            </a:p>
          </p:txBody>
        </p:sp>
      </p:grpSp>
      <p:grpSp>
        <p:nvGrpSpPr>
          <p:cNvPr id="336" name="Group"/>
          <p:cNvGrpSpPr/>
          <p:nvPr/>
        </p:nvGrpSpPr>
        <p:grpSpPr>
          <a:xfrm>
            <a:off x="11167315" y="2280832"/>
            <a:ext cx="2540001" cy="825501"/>
            <a:chOff x="0" y="0"/>
            <a:chExt cx="2540000" cy="825500"/>
          </a:xfrm>
        </p:grpSpPr>
        <p:sp>
          <p:nvSpPr>
            <p:cNvPr id="334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35" name="Text Placeholder 3"/>
            <p:cNvSpPr txBox="1"/>
            <p:nvPr/>
          </p:nvSpPr>
          <p:spPr>
            <a:xfrm>
              <a:off x="2009" y="63368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TARTALOM</a:t>
              </a:r>
            </a:p>
          </p:txBody>
        </p:sp>
      </p:grpSp>
      <p:sp>
        <p:nvSpPr>
          <p:cNvPr id="337" name="Text Placeholder 7"/>
          <p:cNvSpPr txBox="1"/>
          <p:nvPr/>
        </p:nvSpPr>
        <p:spPr>
          <a:xfrm>
            <a:off x="4633479" y="3625130"/>
            <a:ext cx="2248538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Az MKIK a saját végrehajtó szervén keresztül felépített országos mentori hálózattal - együttműködésben a területi kamarákkal.</a:t>
            </a:r>
          </a:p>
        </p:txBody>
      </p:sp>
      <p:sp>
        <p:nvSpPr>
          <p:cNvPr id="338" name="Text Placeholder 7"/>
          <p:cNvSpPr txBox="1"/>
          <p:nvPr/>
        </p:nvSpPr>
        <p:spPr>
          <a:xfrm>
            <a:off x="8021286" y="3619500"/>
            <a:ext cx="2245428" cy="54757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Az Alapkezelőtől tőkeági támogatást kapott partnerek.</a:t>
            </a:r>
          </a:p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KO kritériumokat éppen nem teljesítő KKV-k.</a:t>
            </a:r>
          </a:p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BSZSZ-t alá nem író KKV-k.</a:t>
            </a:r>
          </a:p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 DS Tőkeprogramban eddig el nem induló vállalkozások.</a:t>
            </a:r>
          </a:p>
        </p:txBody>
      </p:sp>
      <p:sp>
        <p:nvSpPr>
          <p:cNvPr id="339" name="Text Placeholder 7"/>
          <p:cNvSpPr txBox="1"/>
          <p:nvPr/>
        </p:nvSpPr>
        <p:spPr>
          <a:xfrm>
            <a:off x="14507098" y="3621066"/>
            <a:ext cx="2440774" cy="4508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Vissza nem térítendő támogatás.</a:t>
            </a:r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80%-os</a:t>
            </a:r>
            <a:r>
              <a:t> intenzitás.</a:t>
            </a:r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2025. májusától.</a:t>
            </a:r>
          </a:p>
          <a:p>
            <a:pPr lvl="1" indent="0" algn="ctr">
              <a:lnSpc>
                <a:spcPts val="2800"/>
              </a:lnSpc>
              <a:defRPr sz="1900"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endParaRPr/>
          </a:p>
        </p:txBody>
      </p:sp>
      <p:grpSp>
        <p:nvGrpSpPr>
          <p:cNvPr id="342" name="Group"/>
          <p:cNvGrpSpPr/>
          <p:nvPr/>
        </p:nvGrpSpPr>
        <p:grpSpPr>
          <a:xfrm>
            <a:off x="14507098" y="2280832"/>
            <a:ext cx="2540001" cy="825501"/>
            <a:chOff x="0" y="0"/>
            <a:chExt cx="2540000" cy="825500"/>
          </a:xfrm>
        </p:grpSpPr>
        <p:sp>
          <p:nvSpPr>
            <p:cNvPr id="340" name="Rectangle 12"/>
            <p:cNvSpPr/>
            <p:nvPr/>
          </p:nvSpPr>
          <p:spPr>
            <a:xfrm>
              <a:off x="0" y="0"/>
              <a:ext cx="2540000" cy="825500"/>
            </a:xfrm>
            <a:prstGeom prst="rect">
              <a:avLst/>
            </a:prstGeom>
            <a:solidFill>
              <a:srgbClr val="0D2A33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341" name="Text Placeholder 3"/>
            <p:cNvSpPr txBox="1"/>
            <p:nvPr/>
          </p:nvSpPr>
          <p:spPr>
            <a:xfrm>
              <a:off x="2009" y="63368"/>
              <a:ext cx="2535982" cy="6987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52400" algn="ctr" defTabSz="1371600">
                <a:lnSpc>
                  <a:spcPct val="90000"/>
                </a:lnSpc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INTENZITÁS</a:t>
              </a:r>
            </a:p>
          </p:txBody>
        </p:sp>
      </p:grpSp>
      <p:sp>
        <p:nvSpPr>
          <p:cNvPr id="343" name="Text Placeholder 7"/>
          <p:cNvSpPr txBox="1"/>
          <p:nvPr/>
        </p:nvSpPr>
        <p:spPr>
          <a:xfrm>
            <a:off x="11216929" y="3614374"/>
            <a:ext cx="2440773" cy="54859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normAutofit/>
          </a:bodyPr>
          <a:lstStyle/>
          <a:p>
            <a:pPr lvl="1" indent="0" algn="ctr">
              <a:lnSpc>
                <a:spcPts val="28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Az exporttevékenység ösztönzése (nemzetközi expanziós mentoring), vállalkozások digitális fejlődésének támogatása (digitális mentoring), az energetikai fejlesztések támogatása (energetikai mentoring), a vállalkozások tőkeági fejlesztésének támogatása (Tőke, finanszírozás mentorálása).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Line"/>
          <p:cNvSpPr/>
          <p:nvPr/>
        </p:nvSpPr>
        <p:spPr>
          <a:xfrm flipV="1">
            <a:off x="1142999" y="-12700"/>
            <a:ext cx="2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67" name="Line"/>
          <p:cNvSpPr/>
          <p:nvPr/>
        </p:nvSpPr>
        <p:spPr>
          <a:xfrm>
            <a:off x="-1940" y="977469"/>
            <a:ext cx="18291880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68" name="Line"/>
          <p:cNvSpPr/>
          <p:nvPr/>
        </p:nvSpPr>
        <p:spPr>
          <a:xfrm flipV="1">
            <a:off x="17052063" y="-20638"/>
            <a:ext cx="1" cy="10328276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69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370" name="KUTATÁSI ÖSSZEFOGLALÓ - ARCÁPOLÁS KATEGÓRIA"/>
          <p:cNvSpPr txBox="1"/>
          <p:nvPr/>
        </p:nvSpPr>
        <p:spPr>
          <a:xfrm>
            <a:off x="10408585" y="146050"/>
            <a:ext cx="6516521" cy="69595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68578" tIns="68578" rIns="68578" bIns="68578">
            <a:spAutoFit/>
          </a:bodyPr>
          <a:lstStyle>
            <a:lvl1pPr defTabSz="685800">
              <a:defRPr sz="3200">
                <a:solidFill>
                  <a:srgbClr val="0E2A33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A TŐKEPROGRAM BEMUTATÁSA</a:t>
            </a:r>
          </a:p>
        </p:txBody>
      </p:sp>
      <p:sp>
        <p:nvSpPr>
          <p:cNvPr id="371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372" name="Videó" descr="Videó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51499" y="2337453"/>
            <a:ext cx="9585002" cy="5400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300" fill="hold"/>
                                        <p:tgtEl>
                                          <p:spTgt spid="3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3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372"/>
                </p:tgtEl>
              </p:cMediaNode>
            </p:video>
            <p:seq concurrent="1" prevAc="none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3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2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Rectangle"/>
          <p:cNvSpPr/>
          <p:nvPr/>
        </p:nvSpPr>
        <p:spPr>
          <a:xfrm>
            <a:off x="2081" y="9162553"/>
            <a:ext cx="18283837" cy="34375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3" name="Rectangle"/>
          <p:cNvSpPr/>
          <p:nvPr/>
        </p:nvSpPr>
        <p:spPr>
          <a:xfrm>
            <a:off x="2082" y="769980"/>
            <a:ext cx="18283837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4" name="Rectangle"/>
          <p:cNvSpPr/>
          <p:nvPr/>
        </p:nvSpPr>
        <p:spPr>
          <a:xfrm rot="16200000">
            <a:off x="-4001558" y="5126313"/>
            <a:ext cx="10325101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5" name="Rectangle"/>
          <p:cNvSpPr/>
          <p:nvPr/>
        </p:nvSpPr>
        <p:spPr>
          <a:xfrm rot="16200000">
            <a:off x="11836416" y="5126313"/>
            <a:ext cx="10325101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86" name="BEFEKTETÉSI ÉS SZINDIKÁTUSI SZERZŐDÉS"/>
          <p:cNvSpPr txBox="1"/>
          <p:nvPr/>
        </p:nvSpPr>
        <p:spPr>
          <a:xfrm>
            <a:off x="3912799" y="3003964"/>
            <a:ext cx="10462402" cy="2275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>
            <a:lvl1pPr algn="ctr">
              <a:defRPr sz="63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BEFEKTETÉSI ÉS SZINDIKÁTUSI SZERZŐDÉS</a:t>
            </a:r>
          </a:p>
        </p:txBody>
      </p:sp>
      <p:sp>
        <p:nvSpPr>
          <p:cNvPr id="387" name="Részletes, értelmező magyarázat…"/>
          <p:cNvSpPr txBox="1"/>
          <p:nvPr/>
        </p:nvSpPr>
        <p:spPr>
          <a:xfrm>
            <a:off x="7037273" y="5956966"/>
            <a:ext cx="4213454" cy="828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/>
          <a:p>
            <a:pPr algn="ctr">
              <a:defRPr sz="2100"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>
                <a:latin typeface="Avenir Heavy"/>
                <a:ea typeface="Avenir Heavy"/>
                <a:cs typeface="Avenir Heavy"/>
                <a:sym typeface="Avenir Heavy"/>
              </a:rPr>
              <a:t>Részletes, értelmező magyarázat</a:t>
            </a:r>
          </a:p>
          <a:p>
            <a:pPr algn="ctr">
              <a:defRPr sz="2100"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t>(melléklet)</a:t>
            </a:r>
          </a:p>
        </p:txBody>
      </p:sp>
      <p:sp>
        <p:nvSpPr>
          <p:cNvPr id="388" name="dr. Balog Ádám…"/>
          <p:cNvSpPr txBox="1"/>
          <p:nvPr/>
        </p:nvSpPr>
        <p:spPr>
          <a:xfrm>
            <a:off x="6896117" y="7510529"/>
            <a:ext cx="4495781" cy="9233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/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dirty="0"/>
              <a:t>Dr. Balog Ádám</a:t>
            </a:r>
          </a:p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sz="1800" i="0" dirty="0">
                <a:solidFill>
                  <a:schemeClr val="bg1"/>
                </a:solidFill>
                <a:effectLst/>
                <a:latin typeface="Avenir Book"/>
              </a:rPr>
              <a:t>MKIK alelnök</a:t>
            </a:r>
            <a:endParaRPr dirty="0"/>
          </a:p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MKIK </a:t>
            </a:r>
            <a:r>
              <a:rPr lang="hu-HU" dirty="0"/>
              <a:t>Tőkealap-kezelő Zrt., igazgatóság elnöke</a:t>
            </a:r>
            <a:endParaRPr dirty="0"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391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2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393" name="TextBox 3"/>
          <p:cNvSpPr txBox="1"/>
          <p:nvPr/>
        </p:nvSpPr>
        <p:spPr>
          <a:xfrm>
            <a:off x="4592484" y="1857082"/>
            <a:ext cx="9103033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MATERIÁLIS KÉRDÉSEK - VÉTÓJOG</a:t>
            </a:r>
          </a:p>
        </p:txBody>
      </p:sp>
      <p:sp>
        <p:nvSpPr>
          <p:cNvPr id="394" name="TextBox 4"/>
          <p:cNvSpPr txBox="1"/>
          <p:nvPr/>
        </p:nvSpPr>
        <p:spPr>
          <a:xfrm>
            <a:off x="3463818" y="5662346"/>
            <a:ext cx="12677616" cy="3047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átalakulása</a:t>
            </a:r>
            <a:r>
              <a:rPr dirty="0"/>
              <a:t>, </a:t>
            </a:r>
            <a:r>
              <a:rPr dirty="0" err="1"/>
              <a:t>beolvadása</a:t>
            </a:r>
            <a:r>
              <a:rPr dirty="0"/>
              <a:t>, </a:t>
            </a:r>
            <a:r>
              <a:rPr dirty="0" err="1"/>
              <a:t>kiválása</a:t>
            </a:r>
            <a:r>
              <a:rPr dirty="0"/>
              <a:t>, </a:t>
            </a:r>
            <a:r>
              <a:rPr dirty="0" err="1"/>
              <a:t>jogutód</a:t>
            </a:r>
            <a:r>
              <a:rPr dirty="0"/>
              <a:t> </a:t>
            </a:r>
            <a:r>
              <a:rPr dirty="0" err="1"/>
              <a:t>nélküli</a:t>
            </a:r>
            <a:r>
              <a:rPr dirty="0"/>
              <a:t> </a:t>
            </a:r>
            <a:r>
              <a:rPr dirty="0" err="1"/>
              <a:t>megszűnése</a:t>
            </a:r>
            <a:r>
              <a:rPr dirty="0"/>
              <a:t>,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egyesülés</a:t>
            </a:r>
            <a:r>
              <a:rPr dirty="0"/>
              <a:t>/</a:t>
            </a:r>
            <a:r>
              <a:rPr dirty="0" err="1"/>
              <a:t>közös</a:t>
            </a:r>
            <a:r>
              <a:rPr dirty="0"/>
              <a:t> </a:t>
            </a:r>
            <a:r>
              <a:rPr dirty="0" err="1"/>
              <a:t>vállalat</a:t>
            </a:r>
            <a:r>
              <a:rPr dirty="0"/>
              <a:t> </a:t>
            </a:r>
            <a:r>
              <a:rPr dirty="0" err="1"/>
              <a:t>létrehozása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jegyzett</a:t>
            </a:r>
            <a:r>
              <a:rPr dirty="0"/>
              <a:t> </a:t>
            </a:r>
            <a:r>
              <a:rPr dirty="0" err="1"/>
              <a:t>tőkéjének</a:t>
            </a:r>
            <a:r>
              <a:rPr dirty="0"/>
              <a:t> </a:t>
            </a:r>
            <a:r>
              <a:rPr dirty="0" err="1"/>
              <a:t>emelése</a:t>
            </a:r>
            <a:r>
              <a:rPr dirty="0"/>
              <a:t>,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más</a:t>
            </a:r>
            <a:r>
              <a:rPr dirty="0"/>
              <a:t> </a:t>
            </a:r>
            <a:r>
              <a:rPr dirty="0" err="1"/>
              <a:t>tulajdonosi</a:t>
            </a:r>
            <a:r>
              <a:rPr dirty="0"/>
              <a:t> </a:t>
            </a:r>
            <a:r>
              <a:rPr dirty="0" err="1"/>
              <a:t>struktúrát</a:t>
            </a:r>
            <a:r>
              <a:rPr dirty="0"/>
              <a:t> </a:t>
            </a:r>
            <a:r>
              <a:rPr dirty="0" err="1"/>
              <a:t>érintő</a:t>
            </a:r>
            <a:r>
              <a:rPr dirty="0"/>
              <a:t> </a:t>
            </a:r>
            <a:r>
              <a:rPr dirty="0" err="1"/>
              <a:t>tranzakciók</a:t>
            </a:r>
            <a:r>
              <a:rPr dirty="0"/>
              <a:t>. </a:t>
            </a:r>
            <a:endParaRPr dirty="0">
              <a:latin typeface="Open Sans"/>
              <a:ea typeface="Open Sans"/>
              <a:cs typeface="Open Sans"/>
              <a:sym typeface="Open Sans"/>
            </a:endParaRP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jegyzett</a:t>
            </a:r>
            <a:r>
              <a:rPr dirty="0"/>
              <a:t> </a:t>
            </a:r>
            <a:r>
              <a:rPr dirty="0" err="1"/>
              <a:t>tőkéjének</a:t>
            </a:r>
            <a:r>
              <a:rPr dirty="0"/>
              <a:t> </a:t>
            </a:r>
            <a:r>
              <a:rPr dirty="0" err="1"/>
              <a:t>csökkentése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Beszámoló</a:t>
            </a:r>
            <a:r>
              <a:rPr dirty="0"/>
              <a:t> </a:t>
            </a:r>
            <a:r>
              <a:rPr dirty="0" err="1"/>
              <a:t>elfogadása</a:t>
            </a:r>
            <a:r>
              <a:rPr dirty="0"/>
              <a:t>, </a:t>
            </a:r>
            <a:r>
              <a:rPr dirty="0" err="1"/>
              <a:t>osztalékfizetés</a:t>
            </a:r>
            <a:r>
              <a:rPr dirty="0"/>
              <a:t>, </a:t>
            </a:r>
            <a:r>
              <a:rPr dirty="0" err="1"/>
              <a:t>adózott</a:t>
            </a:r>
            <a:r>
              <a:rPr dirty="0"/>
              <a:t> </a:t>
            </a:r>
            <a:r>
              <a:rPr dirty="0" err="1"/>
              <a:t>eredmény</a:t>
            </a:r>
            <a:r>
              <a:rPr dirty="0"/>
              <a:t> </a:t>
            </a:r>
            <a:r>
              <a:rPr dirty="0" err="1"/>
              <a:t>felhasználása</a:t>
            </a:r>
            <a:r>
              <a:rPr dirty="0"/>
              <a:t>, </a:t>
            </a:r>
            <a:r>
              <a:rPr dirty="0" err="1"/>
              <a:t>pótbefizetésének</a:t>
            </a:r>
            <a:r>
              <a:rPr dirty="0"/>
              <a:t> </a:t>
            </a:r>
            <a:r>
              <a:rPr dirty="0" err="1"/>
              <a:t>elhatározása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4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végelszámolása</a:t>
            </a:r>
            <a:r>
              <a:rPr dirty="0"/>
              <a:t>, </a:t>
            </a:r>
            <a:r>
              <a:rPr dirty="0" err="1"/>
              <a:t>felszámolása</a:t>
            </a:r>
            <a:r>
              <a:rPr dirty="0"/>
              <a:t>. </a:t>
            </a:r>
          </a:p>
        </p:txBody>
      </p:sp>
      <p:sp>
        <p:nvSpPr>
          <p:cNvPr id="395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398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99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400" name="TextBox 3"/>
          <p:cNvSpPr txBox="1"/>
          <p:nvPr/>
        </p:nvSpPr>
        <p:spPr>
          <a:xfrm>
            <a:off x="4592484" y="1857082"/>
            <a:ext cx="9103033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MATERIÁLIS KÉRDÉSEK - VÉTÓJOG</a:t>
            </a:r>
          </a:p>
        </p:txBody>
      </p:sp>
      <p:sp>
        <p:nvSpPr>
          <p:cNvPr id="401" name="TextBox 4"/>
          <p:cNvSpPr txBox="1"/>
          <p:nvPr/>
        </p:nvSpPr>
        <p:spPr>
          <a:xfrm>
            <a:off x="2729554" y="5675285"/>
            <a:ext cx="12828891" cy="30155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10 </a:t>
            </a:r>
            <a:r>
              <a:rPr dirty="0" err="1"/>
              <a:t>millió</a:t>
            </a:r>
            <a:r>
              <a:rPr dirty="0"/>
              <a:t> </a:t>
            </a:r>
            <a:r>
              <a:rPr dirty="0" err="1"/>
              <a:t>forintot</a:t>
            </a:r>
            <a:r>
              <a:rPr dirty="0"/>
              <a:t> </a:t>
            </a:r>
            <a:r>
              <a:rPr dirty="0" err="1"/>
              <a:t>meghaladó</a:t>
            </a:r>
            <a:r>
              <a:rPr dirty="0"/>
              <a:t> </a:t>
            </a:r>
            <a:r>
              <a:rPr dirty="0" err="1"/>
              <a:t>tárgyi</a:t>
            </a:r>
            <a:r>
              <a:rPr dirty="0"/>
              <a:t> </a:t>
            </a:r>
            <a:r>
              <a:rPr dirty="0" err="1"/>
              <a:t>eszközeinek</a:t>
            </a:r>
            <a:r>
              <a:rPr dirty="0"/>
              <a:t>, </a:t>
            </a:r>
            <a:r>
              <a:rPr dirty="0" err="1"/>
              <a:t>szellemi</a:t>
            </a:r>
            <a:r>
              <a:rPr dirty="0"/>
              <a:t> </a:t>
            </a:r>
            <a:r>
              <a:rPr dirty="0" err="1"/>
              <a:t>alkotásainak</a:t>
            </a:r>
            <a:r>
              <a:rPr dirty="0"/>
              <a:t>, </a:t>
            </a:r>
            <a:r>
              <a:rPr dirty="0" err="1"/>
              <a:t>licencének</a:t>
            </a:r>
            <a:r>
              <a:rPr dirty="0"/>
              <a:t> </a:t>
            </a:r>
            <a:r>
              <a:rPr dirty="0" err="1"/>
              <a:t>értékesítése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megterhelése</a:t>
            </a:r>
            <a:r>
              <a:rPr dirty="0"/>
              <a:t>. </a:t>
            </a:r>
            <a:r>
              <a:rPr dirty="0" err="1"/>
              <a:t>További</a:t>
            </a:r>
            <a:r>
              <a:rPr dirty="0"/>
              <a:t> </a:t>
            </a:r>
            <a:r>
              <a:rPr dirty="0" err="1"/>
              <a:t>különjogos</a:t>
            </a:r>
            <a:r>
              <a:rPr dirty="0"/>
              <a:t> </a:t>
            </a:r>
            <a:r>
              <a:rPr dirty="0" err="1"/>
              <a:t>részvények</a:t>
            </a:r>
            <a:r>
              <a:rPr dirty="0"/>
              <a:t>/</a:t>
            </a:r>
            <a:r>
              <a:rPr dirty="0" err="1"/>
              <a:t>üzletrész</a:t>
            </a:r>
            <a:r>
              <a:rPr dirty="0"/>
              <a:t> </a:t>
            </a:r>
            <a:r>
              <a:rPr dirty="0" err="1"/>
              <a:t>létrehozása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átalakítása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Az </a:t>
            </a:r>
            <a:r>
              <a:rPr dirty="0" err="1"/>
              <a:t>Üzleti</a:t>
            </a:r>
            <a:r>
              <a:rPr dirty="0"/>
              <a:t> Terv </a:t>
            </a:r>
            <a:r>
              <a:rPr dirty="0" err="1"/>
              <a:t>beruházásra</a:t>
            </a:r>
            <a:r>
              <a:rPr dirty="0"/>
              <a:t> </a:t>
            </a:r>
            <a:r>
              <a:rPr dirty="0" err="1"/>
              <a:t>vonatkozó</a:t>
            </a:r>
            <a:r>
              <a:rPr dirty="0"/>
              <a:t> </a:t>
            </a:r>
            <a:r>
              <a:rPr dirty="0" err="1"/>
              <a:t>éves</a:t>
            </a:r>
            <a:r>
              <a:rPr dirty="0"/>
              <a:t> </a:t>
            </a:r>
            <a:r>
              <a:rPr dirty="0" err="1"/>
              <a:t>tervétől</a:t>
            </a:r>
            <a:r>
              <a:rPr dirty="0"/>
              <a:t> </a:t>
            </a:r>
            <a:r>
              <a:rPr dirty="0" err="1"/>
              <a:t>való</a:t>
            </a:r>
            <a:r>
              <a:rPr dirty="0"/>
              <a:t> 25%-</a:t>
            </a:r>
            <a:r>
              <a:rPr dirty="0" err="1"/>
              <a:t>nál</a:t>
            </a:r>
            <a:r>
              <a:rPr dirty="0"/>
              <a:t> </a:t>
            </a:r>
            <a:r>
              <a:rPr dirty="0" err="1"/>
              <a:t>nagyobb</a:t>
            </a:r>
            <a:r>
              <a:rPr dirty="0"/>
              <a:t>, de minimum 5 </a:t>
            </a:r>
            <a:r>
              <a:rPr dirty="0" err="1"/>
              <a:t>millió</a:t>
            </a:r>
            <a:r>
              <a:rPr dirty="0"/>
              <a:t> forint </a:t>
            </a:r>
            <a:r>
              <a:rPr dirty="0" err="1"/>
              <a:t>eltérés</a:t>
            </a:r>
            <a:r>
              <a:rPr dirty="0"/>
              <a:t> </a:t>
            </a:r>
            <a:r>
              <a:rPr dirty="0" err="1"/>
              <a:t>jóváhagyása</a:t>
            </a:r>
            <a:r>
              <a:rPr dirty="0"/>
              <a:t>. 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újratőkésítése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átalakulása</a:t>
            </a:r>
            <a:r>
              <a:rPr dirty="0"/>
              <a:t>, </a:t>
            </a:r>
            <a:r>
              <a:rPr dirty="0" err="1"/>
              <a:t>amely</a:t>
            </a:r>
            <a:r>
              <a:rPr dirty="0"/>
              <a:t> a </a:t>
            </a:r>
            <a:r>
              <a:rPr dirty="0" err="1"/>
              <a:t>kontroll</a:t>
            </a:r>
            <a:r>
              <a:rPr dirty="0"/>
              <a:t> </a:t>
            </a:r>
            <a:r>
              <a:rPr dirty="0" err="1"/>
              <a:t>megváltozását</a:t>
            </a:r>
            <a:r>
              <a:rPr dirty="0"/>
              <a:t> </a:t>
            </a:r>
            <a:r>
              <a:rPr dirty="0" err="1"/>
              <a:t>eredményezi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bármely</a:t>
            </a:r>
            <a:r>
              <a:rPr dirty="0"/>
              <a:t> </a:t>
            </a:r>
            <a:r>
              <a:rPr dirty="0" err="1"/>
              <a:t>üzletrészének</a:t>
            </a:r>
            <a:r>
              <a:rPr dirty="0"/>
              <a:t> </a:t>
            </a:r>
            <a:r>
              <a:rPr dirty="0" err="1"/>
              <a:t>adásvétele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átruházása</a:t>
            </a:r>
            <a:r>
              <a:rPr dirty="0"/>
              <a:t>. </a:t>
            </a:r>
            <a:r>
              <a:rPr dirty="0" err="1"/>
              <a:t>Kölcsön</a:t>
            </a:r>
            <a:r>
              <a:rPr dirty="0"/>
              <a:t> </a:t>
            </a:r>
            <a:r>
              <a:rPr dirty="0" err="1"/>
              <a:t>nyújtása</a:t>
            </a:r>
            <a:r>
              <a:rPr dirty="0"/>
              <a:t> 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cégcsoportjának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tagjának</a:t>
            </a:r>
            <a:r>
              <a:rPr dirty="0"/>
              <a:t>.</a:t>
            </a:r>
            <a:br>
              <a:rPr dirty="0"/>
            </a:br>
            <a:r>
              <a:rPr dirty="0" err="1"/>
              <a:t>További</a:t>
            </a:r>
            <a:r>
              <a:rPr dirty="0"/>
              <a:t> </a:t>
            </a:r>
            <a:r>
              <a:rPr dirty="0" err="1"/>
              <a:t>tagi</a:t>
            </a:r>
            <a:r>
              <a:rPr dirty="0"/>
              <a:t> </a:t>
            </a:r>
            <a:r>
              <a:rPr dirty="0" err="1"/>
              <a:t>kölcsön</a:t>
            </a:r>
            <a:r>
              <a:rPr dirty="0"/>
              <a:t> </a:t>
            </a:r>
            <a:r>
              <a:rPr dirty="0" err="1"/>
              <a:t>felvétele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nyújtása</a:t>
            </a:r>
            <a:r>
              <a:rPr dirty="0"/>
              <a:t> </a:t>
            </a:r>
            <a:r>
              <a:rPr dirty="0" err="1"/>
              <a:t>kamat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tőkefizetése</a:t>
            </a:r>
            <a:r>
              <a:rPr dirty="0"/>
              <a:t> a </a:t>
            </a:r>
            <a:r>
              <a:rPr dirty="0" err="1"/>
              <a:t>Befektető</a:t>
            </a:r>
            <a:r>
              <a:rPr dirty="0"/>
              <a:t> </a:t>
            </a:r>
            <a:r>
              <a:rPr dirty="0" err="1"/>
              <a:t>Tagi</a:t>
            </a:r>
            <a:r>
              <a:rPr dirty="0"/>
              <a:t> </a:t>
            </a:r>
            <a:r>
              <a:rPr dirty="0" err="1"/>
              <a:t>Kölcsönén</a:t>
            </a:r>
            <a:r>
              <a:rPr dirty="0"/>
              <a:t> </a:t>
            </a:r>
            <a:r>
              <a:rPr dirty="0" err="1"/>
              <a:t>túl</a:t>
            </a:r>
            <a:r>
              <a:rPr dirty="0"/>
              <a:t>.</a:t>
            </a:r>
          </a:p>
        </p:txBody>
      </p:sp>
      <p:sp>
        <p:nvSpPr>
          <p:cNvPr id="402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405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06" name="TextBox 17"/>
          <p:cNvSpPr txBox="1"/>
          <p:nvPr/>
        </p:nvSpPr>
        <p:spPr>
          <a:xfrm>
            <a:off x="1947335" y="9514553"/>
            <a:ext cx="3032967" cy="354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rPr sz="2000"/>
              <a:t>www.demjantokeprogram.hu</a:t>
            </a:r>
          </a:p>
        </p:txBody>
      </p:sp>
      <p:sp>
        <p:nvSpPr>
          <p:cNvPr id="407" name="TextBox 3"/>
          <p:cNvSpPr txBox="1"/>
          <p:nvPr/>
        </p:nvSpPr>
        <p:spPr>
          <a:xfrm>
            <a:off x="4592484" y="1857082"/>
            <a:ext cx="9103033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SÚLYOS SZERZŐDÉSSZEGÉS</a:t>
            </a:r>
          </a:p>
        </p:txBody>
      </p:sp>
      <p:sp>
        <p:nvSpPr>
          <p:cNvPr id="408" name="TextBox 4"/>
          <p:cNvSpPr txBox="1"/>
          <p:nvPr/>
        </p:nvSpPr>
        <p:spPr>
          <a:xfrm>
            <a:off x="3463818" y="5678460"/>
            <a:ext cx="12828891" cy="30155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Ptk</a:t>
            </a:r>
            <a:r>
              <a:rPr dirty="0"/>
              <a:t>. a BSZSZ </a:t>
            </a:r>
            <a:r>
              <a:rPr dirty="0" err="1"/>
              <a:t>és</a:t>
            </a:r>
            <a:r>
              <a:rPr dirty="0"/>
              <a:t> a </a:t>
            </a:r>
            <a:r>
              <a:rPr dirty="0" err="1"/>
              <a:t>tagi</a:t>
            </a:r>
            <a:r>
              <a:rPr dirty="0"/>
              <a:t> </a:t>
            </a:r>
            <a:r>
              <a:rPr dirty="0" err="1"/>
              <a:t>kölcsönszerződésben</a:t>
            </a:r>
            <a:r>
              <a:rPr dirty="0"/>
              <a:t> </a:t>
            </a:r>
            <a:r>
              <a:rPr dirty="0" err="1"/>
              <a:t>foglaltak</a:t>
            </a:r>
            <a:r>
              <a:rPr dirty="0"/>
              <a:t> </a:t>
            </a:r>
            <a:r>
              <a:rPr dirty="0" err="1"/>
              <a:t>megszegése</a:t>
            </a:r>
            <a:r>
              <a:rPr dirty="0"/>
              <a:t>, </a:t>
            </a:r>
            <a:r>
              <a:rPr dirty="0" err="1"/>
              <a:t>különösen</a:t>
            </a:r>
            <a:r>
              <a:rPr dirty="0"/>
              <a:t> </a:t>
            </a:r>
            <a:r>
              <a:rPr dirty="0" err="1"/>
              <a:t>az</a:t>
            </a:r>
            <a:r>
              <a:rPr dirty="0"/>
              <a:t> </a:t>
            </a:r>
            <a:r>
              <a:rPr dirty="0" err="1"/>
              <a:t>alábbiak</a:t>
            </a:r>
            <a:r>
              <a:rPr dirty="0"/>
              <a:t>: A </a:t>
            </a:r>
            <a:r>
              <a:rPr dirty="0" err="1"/>
              <a:t>Beruházás</a:t>
            </a:r>
            <a:r>
              <a:rPr dirty="0"/>
              <a:t> </a:t>
            </a:r>
            <a:r>
              <a:rPr dirty="0" err="1"/>
              <a:t>megvalósításában</a:t>
            </a:r>
            <a:r>
              <a:rPr dirty="0"/>
              <a:t> </a:t>
            </a:r>
            <a:r>
              <a:rPr dirty="0" err="1"/>
              <a:t>jelentős</a:t>
            </a:r>
            <a:r>
              <a:rPr dirty="0"/>
              <a:t> </a:t>
            </a:r>
            <a:r>
              <a:rPr dirty="0" err="1"/>
              <a:t>eltérés</a:t>
            </a:r>
            <a:r>
              <a:rPr dirty="0"/>
              <a:t> </a:t>
            </a:r>
            <a:r>
              <a:rPr dirty="0" err="1"/>
              <a:t>az</a:t>
            </a:r>
            <a:r>
              <a:rPr dirty="0"/>
              <a:t> </a:t>
            </a:r>
            <a:r>
              <a:rPr dirty="0" err="1"/>
              <a:t>üzleti</a:t>
            </a:r>
            <a:r>
              <a:rPr dirty="0"/>
              <a:t> </a:t>
            </a:r>
            <a:r>
              <a:rPr dirty="0" err="1"/>
              <a:t>tervtől</a:t>
            </a:r>
            <a:r>
              <a:rPr dirty="0"/>
              <a:t>, </a:t>
            </a:r>
            <a:r>
              <a:rPr dirty="0" err="1"/>
              <a:t>előzetes</a:t>
            </a:r>
            <a:r>
              <a:rPr dirty="0"/>
              <a:t> </a:t>
            </a:r>
            <a:r>
              <a:rPr dirty="0" err="1"/>
              <a:t>taggyűlési</a:t>
            </a:r>
            <a:r>
              <a:rPr dirty="0"/>
              <a:t> </a:t>
            </a:r>
            <a:r>
              <a:rPr dirty="0" err="1"/>
              <a:t>és</a:t>
            </a:r>
            <a:r>
              <a:rPr dirty="0"/>
              <a:t> </a:t>
            </a:r>
            <a:r>
              <a:rPr dirty="0" err="1"/>
              <a:t>befektetői</a:t>
            </a:r>
            <a:r>
              <a:rPr dirty="0"/>
              <a:t> </a:t>
            </a:r>
            <a:r>
              <a:rPr dirty="0" err="1"/>
              <a:t>jóváhagyás</a:t>
            </a:r>
            <a:r>
              <a:rPr dirty="0"/>
              <a:t> </a:t>
            </a:r>
            <a:r>
              <a:rPr dirty="0" err="1"/>
              <a:t>hiányában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Befektetés</a:t>
            </a:r>
            <a:r>
              <a:rPr dirty="0"/>
              <a:t> </a:t>
            </a:r>
            <a:r>
              <a:rPr dirty="0" err="1"/>
              <a:t>olyan</a:t>
            </a:r>
            <a:r>
              <a:rPr dirty="0"/>
              <a:t> </a:t>
            </a:r>
            <a:r>
              <a:rPr dirty="0" err="1"/>
              <a:t>célra</a:t>
            </a:r>
            <a:r>
              <a:rPr dirty="0"/>
              <a:t> </a:t>
            </a:r>
            <a:r>
              <a:rPr dirty="0" err="1"/>
              <a:t>történő</a:t>
            </a:r>
            <a:r>
              <a:rPr dirty="0"/>
              <a:t> </a:t>
            </a:r>
            <a:r>
              <a:rPr dirty="0" err="1"/>
              <a:t>felhasználása</a:t>
            </a:r>
            <a:r>
              <a:rPr dirty="0"/>
              <a:t>, </a:t>
            </a:r>
            <a:r>
              <a:rPr dirty="0" err="1"/>
              <a:t>ami</a:t>
            </a:r>
            <a:r>
              <a:rPr dirty="0"/>
              <a:t> </a:t>
            </a:r>
            <a:r>
              <a:rPr dirty="0" err="1"/>
              <a:t>eltér</a:t>
            </a:r>
            <a:r>
              <a:rPr dirty="0"/>
              <a:t> </a:t>
            </a:r>
            <a:r>
              <a:rPr dirty="0" err="1"/>
              <a:t>pályázatban</a:t>
            </a:r>
            <a:r>
              <a:rPr dirty="0"/>
              <a:t> </a:t>
            </a:r>
            <a:r>
              <a:rPr dirty="0" err="1"/>
              <a:t>jóváhagyott</a:t>
            </a:r>
            <a:r>
              <a:rPr dirty="0"/>
              <a:t> </a:t>
            </a:r>
            <a:r>
              <a:rPr dirty="0" err="1"/>
              <a:t>befektetési</a:t>
            </a:r>
            <a:r>
              <a:rPr dirty="0"/>
              <a:t> </a:t>
            </a:r>
            <a:r>
              <a:rPr dirty="0" err="1"/>
              <a:t>céltól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Befektetés</a:t>
            </a:r>
            <a:r>
              <a:rPr dirty="0"/>
              <a:t> </a:t>
            </a:r>
            <a:r>
              <a:rPr dirty="0" err="1"/>
              <a:t>kizárt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tiltott</a:t>
            </a:r>
            <a:r>
              <a:rPr dirty="0"/>
              <a:t> </a:t>
            </a:r>
            <a:r>
              <a:rPr dirty="0" err="1"/>
              <a:t>célokra</a:t>
            </a:r>
            <a:r>
              <a:rPr dirty="0"/>
              <a:t> </a:t>
            </a:r>
            <a:r>
              <a:rPr dirty="0" err="1"/>
              <a:t>történő</a:t>
            </a:r>
            <a:r>
              <a:rPr dirty="0"/>
              <a:t> </a:t>
            </a:r>
            <a:r>
              <a:rPr dirty="0" err="1"/>
              <a:t>felhasználása</a:t>
            </a:r>
            <a:r>
              <a:rPr dirty="0"/>
              <a:t>.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Ha 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és</a:t>
            </a:r>
            <a:r>
              <a:rPr dirty="0"/>
              <a:t> </a:t>
            </a:r>
            <a:r>
              <a:rPr dirty="0" err="1"/>
              <a:t>az</a:t>
            </a:r>
            <a:r>
              <a:rPr dirty="0"/>
              <a:t> </a:t>
            </a:r>
            <a:r>
              <a:rPr dirty="0" err="1"/>
              <a:t>Alapítók</a:t>
            </a:r>
            <a:r>
              <a:rPr dirty="0"/>
              <a:t> 3 </a:t>
            </a:r>
            <a:r>
              <a:rPr dirty="0" err="1"/>
              <a:t>alkalommal</a:t>
            </a:r>
            <a:r>
              <a:rPr dirty="0"/>
              <a:t> </a:t>
            </a:r>
            <a:r>
              <a:rPr dirty="0" err="1"/>
              <a:t>nem</a:t>
            </a:r>
            <a:r>
              <a:rPr dirty="0"/>
              <a:t> </a:t>
            </a:r>
            <a:r>
              <a:rPr dirty="0" err="1"/>
              <a:t>teljesítik</a:t>
            </a:r>
            <a:r>
              <a:rPr dirty="0"/>
              <a:t> </a:t>
            </a:r>
            <a:r>
              <a:rPr dirty="0" err="1"/>
              <a:t>az</a:t>
            </a:r>
            <a:r>
              <a:rPr dirty="0"/>
              <a:t> </a:t>
            </a:r>
            <a:r>
              <a:rPr dirty="0" err="1"/>
              <a:t>adatszolgáltatási</a:t>
            </a:r>
            <a:r>
              <a:rPr dirty="0"/>
              <a:t> </a:t>
            </a:r>
            <a:r>
              <a:rPr dirty="0" err="1"/>
              <a:t>kötelezettséget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Befektető</a:t>
            </a:r>
            <a:r>
              <a:rPr dirty="0"/>
              <a:t> </a:t>
            </a:r>
            <a:r>
              <a:rPr dirty="0" err="1"/>
              <a:t>ellenőrzési</a:t>
            </a:r>
            <a:r>
              <a:rPr dirty="0"/>
              <a:t> </a:t>
            </a:r>
            <a:r>
              <a:rPr dirty="0" err="1"/>
              <a:t>jogainak</a:t>
            </a:r>
            <a:r>
              <a:rPr dirty="0"/>
              <a:t> </a:t>
            </a:r>
            <a:r>
              <a:rPr dirty="0" err="1"/>
              <a:t>korlátozása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üzletrészének</a:t>
            </a:r>
            <a:r>
              <a:rPr dirty="0"/>
              <a:t> </a:t>
            </a:r>
            <a:r>
              <a:rPr dirty="0" err="1"/>
              <a:t>átruházása</a:t>
            </a:r>
            <a:r>
              <a:rPr dirty="0"/>
              <a:t> a </a:t>
            </a:r>
            <a:r>
              <a:rPr dirty="0" err="1"/>
              <a:t>szerződés</a:t>
            </a:r>
            <a:r>
              <a:rPr dirty="0"/>
              <a:t> </a:t>
            </a:r>
            <a:r>
              <a:rPr dirty="0" err="1"/>
              <a:t>megszegésével</a:t>
            </a:r>
            <a:r>
              <a:rPr dirty="0"/>
              <a:t>.</a:t>
            </a:r>
          </a:p>
        </p:txBody>
      </p:sp>
      <p:sp>
        <p:nvSpPr>
          <p:cNvPr id="409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Rectangle"/>
          <p:cNvSpPr/>
          <p:nvPr/>
        </p:nvSpPr>
        <p:spPr>
          <a:xfrm>
            <a:off x="-40244" y="-41285"/>
            <a:ext cx="18368488" cy="5180875"/>
          </a:xfrm>
          <a:prstGeom prst="rect">
            <a:avLst/>
          </a:prstGeom>
          <a:solidFill>
            <a:srgbClr val="0E2A33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419" name="Line"/>
          <p:cNvSpPr/>
          <p:nvPr/>
        </p:nvSpPr>
        <p:spPr>
          <a:xfrm>
            <a:off x="-1940" y="781971"/>
            <a:ext cx="18291879" cy="1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0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0D2A33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  <p:sp>
        <p:nvSpPr>
          <p:cNvPr id="421" name="TextBox 3"/>
          <p:cNvSpPr txBox="1"/>
          <p:nvPr/>
        </p:nvSpPr>
        <p:spPr>
          <a:xfrm>
            <a:off x="4592484" y="1857082"/>
            <a:ext cx="9103033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6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r>
              <a:t>SÚLYOS SZERZŐDÉSSZEGÉS</a:t>
            </a:r>
          </a:p>
        </p:txBody>
      </p:sp>
      <p:sp>
        <p:nvSpPr>
          <p:cNvPr id="422" name="TextBox 4"/>
          <p:cNvSpPr txBox="1"/>
          <p:nvPr/>
        </p:nvSpPr>
        <p:spPr>
          <a:xfrm>
            <a:off x="3983167" y="5451094"/>
            <a:ext cx="12828891" cy="3470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/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taggyűlés</a:t>
            </a:r>
            <a:r>
              <a:rPr dirty="0"/>
              <a:t> </a:t>
            </a:r>
            <a:r>
              <a:rPr dirty="0" err="1"/>
              <a:t>szabályainak</a:t>
            </a:r>
            <a:r>
              <a:rPr dirty="0"/>
              <a:t> </a:t>
            </a:r>
            <a:r>
              <a:rPr dirty="0" err="1"/>
              <a:t>megszegése</a:t>
            </a:r>
            <a:r>
              <a:rPr dirty="0"/>
              <a:t>. </a:t>
            </a:r>
            <a:r>
              <a:rPr dirty="0" err="1"/>
              <a:t>Elsőbbségi</a:t>
            </a:r>
            <a:r>
              <a:rPr dirty="0"/>
              <a:t> </a:t>
            </a:r>
            <a:r>
              <a:rPr dirty="0" err="1"/>
              <a:t>jogok</a:t>
            </a:r>
            <a:r>
              <a:rPr dirty="0"/>
              <a:t> </a:t>
            </a:r>
            <a:r>
              <a:rPr dirty="0" err="1"/>
              <a:t>akadályozása</a:t>
            </a:r>
            <a:r>
              <a:rPr dirty="0"/>
              <a:t> </a:t>
            </a:r>
            <a:r>
              <a:rPr dirty="0" err="1"/>
              <a:t>vagy</a:t>
            </a:r>
            <a:r>
              <a:rPr dirty="0"/>
              <a:t> </a:t>
            </a:r>
            <a:r>
              <a:rPr dirty="0" err="1"/>
              <a:t>csorbítása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eszközeinek</a:t>
            </a:r>
            <a:r>
              <a:rPr dirty="0"/>
              <a:t> </a:t>
            </a:r>
            <a:r>
              <a:rPr dirty="0" err="1"/>
              <a:t>átruházása</a:t>
            </a:r>
            <a:r>
              <a:rPr dirty="0"/>
              <a:t> </a:t>
            </a:r>
            <a:r>
              <a:rPr dirty="0" err="1"/>
              <a:t>szerződésszegéssel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Vagyon</a:t>
            </a:r>
            <a:r>
              <a:rPr dirty="0"/>
              <a:t> </a:t>
            </a:r>
            <a:r>
              <a:rPr dirty="0" err="1"/>
              <a:t>elleni</a:t>
            </a:r>
            <a:r>
              <a:rPr dirty="0"/>
              <a:t> </a:t>
            </a:r>
            <a:r>
              <a:rPr dirty="0" err="1"/>
              <a:t>bűncselekmények</a:t>
            </a:r>
            <a:r>
              <a:rPr dirty="0"/>
              <a:t> </a:t>
            </a:r>
            <a:r>
              <a:rPr dirty="0" err="1"/>
              <a:t>elkövetése</a:t>
            </a:r>
            <a:r>
              <a:rPr dirty="0"/>
              <a:t>. </a:t>
            </a:r>
            <a:r>
              <a:rPr dirty="0" err="1"/>
              <a:t>Szavatossági</a:t>
            </a:r>
            <a:r>
              <a:rPr dirty="0"/>
              <a:t> </a:t>
            </a:r>
            <a:r>
              <a:rPr dirty="0" err="1"/>
              <a:t>nyilatkozatok</a:t>
            </a:r>
            <a:r>
              <a:rPr dirty="0"/>
              <a:t> </a:t>
            </a:r>
            <a:r>
              <a:rPr dirty="0" err="1"/>
              <a:t>megszegése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személyére</a:t>
            </a:r>
            <a:r>
              <a:rPr dirty="0"/>
              <a:t> </a:t>
            </a:r>
            <a:r>
              <a:rPr dirty="0" err="1"/>
              <a:t>vonatkozó</a:t>
            </a:r>
            <a:r>
              <a:rPr dirty="0"/>
              <a:t> </a:t>
            </a:r>
            <a:r>
              <a:rPr dirty="0" err="1"/>
              <a:t>kizáró</a:t>
            </a:r>
            <a:r>
              <a:rPr dirty="0"/>
              <a:t> </a:t>
            </a:r>
            <a:r>
              <a:rPr dirty="0" err="1"/>
              <a:t>okok</a:t>
            </a:r>
            <a:r>
              <a:rPr dirty="0"/>
              <a:t> </a:t>
            </a:r>
            <a:r>
              <a:rPr dirty="0" err="1"/>
              <a:t>megszegése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Céltársaság</a:t>
            </a:r>
            <a:r>
              <a:rPr dirty="0"/>
              <a:t> </a:t>
            </a:r>
            <a:r>
              <a:rPr dirty="0" err="1"/>
              <a:t>új</a:t>
            </a:r>
            <a:r>
              <a:rPr dirty="0"/>
              <a:t> </a:t>
            </a:r>
            <a:r>
              <a:rPr dirty="0" err="1"/>
              <a:t>bankszámlájáról</a:t>
            </a:r>
            <a:r>
              <a:rPr dirty="0"/>
              <a:t> </a:t>
            </a:r>
            <a:r>
              <a:rPr dirty="0" err="1"/>
              <a:t>való</a:t>
            </a:r>
            <a:r>
              <a:rPr dirty="0"/>
              <a:t> </a:t>
            </a:r>
            <a:r>
              <a:rPr dirty="0" err="1"/>
              <a:t>tájékoztatás</a:t>
            </a:r>
            <a:r>
              <a:rPr dirty="0"/>
              <a:t> </a:t>
            </a:r>
            <a:r>
              <a:rPr dirty="0" err="1"/>
              <a:t>elmulasztása</a:t>
            </a:r>
            <a:r>
              <a:rPr dirty="0"/>
              <a:t>. 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/>
              <a:t>A </a:t>
            </a:r>
            <a:r>
              <a:rPr dirty="0" err="1"/>
              <a:t>tagi</a:t>
            </a:r>
            <a:r>
              <a:rPr dirty="0"/>
              <a:t> </a:t>
            </a:r>
            <a:r>
              <a:rPr dirty="0" err="1"/>
              <a:t>kölcsön</a:t>
            </a:r>
            <a:r>
              <a:rPr dirty="0"/>
              <a:t> </a:t>
            </a:r>
            <a:r>
              <a:rPr dirty="0" err="1"/>
              <a:t>alárendelt</a:t>
            </a:r>
            <a:r>
              <a:rPr dirty="0"/>
              <a:t> </a:t>
            </a:r>
            <a:r>
              <a:rPr dirty="0" err="1"/>
              <a:t>státuszának</a:t>
            </a:r>
            <a:r>
              <a:rPr dirty="0"/>
              <a:t> </a:t>
            </a:r>
            <a:r>
              <a:rPr dirty="0" err="1"/>
              <a:t>megszegése</a:t>
            </a:r>
            <a:r>
              <a:rPr dirty="0"/>
              <a:t>. </a:t>
            </a:r>
            <a:r>
              <a:rPr dirty="0" err="1"/>
              <a:t>Fedezetelvonó</a:t>
            </a:r>
            <a:r>
              <a:rPr dirty="0"/>
              <a:t> </a:t>
            </a:r>
            <a:r>
              <a:rPr dirty="0" err="1"/>
              <a:t>magatartás</a:t>
            </a:r>
            <a:r>
              <a:rPr dirty="0"/>
              <a:t>.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Egyéb</a:t>
            </a:r>
            <a:r>
              <a:rPr dirty="0"/>
              <a:t> </a:t>
            </a:r>
            <a:r>
              <a:rPr dirty="0" err="1"/>
              <a:t>tagi</a:t>
            </a:r>
            <a:r>
              <a:rPr dirty="0"/>
              <a:t> </a:t>
            </a:r>
            <a:r>
              <a:rPr dirty="0" err="1"/>
              <a:t>kölcsönre</a:t>
            </a:r>
            <a:r>
              <a:rPr dirty="0"/>
              <a:t> </a:t>
            </a:r>
            <a:r>
              <a:rPr dirty="0" err="1"/>
              <a:t>vonatkozó</a:t>
            </a:r>
            <a:r>
              <a:rPr dirty="0"/>
              <a:t> </a:t>
            </a:r>
            <a:r>
              <a:rPr dirty="0" err="1"/>
              <a:t>szabályok</a:t>
            </a:r>
            <a:r>
              <a:rPr dirty="0"/>
              <a:t>, </a:t>
            </a:r>
            <a:r>
              <a:rPr dirty="0" err="1"/>
              <a:t>megszegése</a:t>
            </a:r>
            <a:r>
              <a:rPr dirty="0"/>
              <a:t>.</a:t>
            </a:r>
          </a:p>
          <a:p>
            <a:pPr marL="342900" indent="-342900">
              <a:lnSpc>
                <a:spcPts val="3400"/>
              </a:lnSpc>
              <a:buFont typeface="Arial" panose="020B0604020202020204" pitchFamily="34" charset="0"/>
              <a:buChar char="•"/>
              <a:defRPr sz="2200">
                <a:solidFill>
                  <a:srgbClr val="0E2A33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dirty="0" err="1"/>
              <a:t>Bankszámláról</a:t>
            </a:r>
            <a:r>
              <a:rPr dirty="0"/>
              <a:t> </a:t>
            </a:r>
            <a:r>
              <a:rPr dirty="0" err="1"/>
              <a:t>való</a:t>
            </a:r>
            <a:r>
              <a:rPr dirty="0"/>
              <a:t> </a:t>
            </a:r>
            <a:r>
              <a:rPr dirty="0" err="1"/>
              <a:t>adatszolgáltatás</a:t>
            </a:r>
            <a:r>
              <a:rPr dirty="0"/>
              <a:t> </a:t>
            </a:r>
            <a:r>
              <a:rPr dirty="0" err="1"/>
              <a:t>megszegése</a:t>
            </a:r>
            <a:r>
              <a:rPr dirty="0"/>
              <a:t>, </a:t>
            </a:r>
            <a:r>
              <a:rPr dirty="0" err="1"/>
              <a:t>inkasszó</a:t>
            </a:r>
            <a:r>
              <a:rPr dirty="0"/>
              <a:t> jog </a:t>
            </a:r>
            <a:r>
              <a:rPr dirty="0" err="1"/>
              <a:t>biztosításának</a:t>
            </a:r>
            <a:r>
              <a:rPr dirty="0"/>
              <a:t> </a:t>
            </a:r>
            <a:r>
              <a:rPr dirty="0" err="1"/>
              <a:t>megsértése</a:t>
            </a:r>
            <a:r>
              <a:rPr dirty="0"/>
              <a:t>.</a:t>
            </a:r>
          </a:p>
        </p:txBody>
      </p:sp>
      <p:sp>
        <p:nvSpPr>
          <p:cNvPr id="423" name="Line"/>
          <p:cNvSpPr/>
          <p:nvPr/>
        </p:nvSpPr>
        <p:spPr>
          <a:xfrm>
            <a:off x="-2160" y="9232900"/>
            <a:ext cx="18292319" cy="0"/>
          </a:xfrm>
          <a:prstGeom prst="line">
            <a:avLst/>
          </a:prstGeom>
          <a:ln w="12700">
            <a:solidFill>
              <a:srgbClr val="0E2A33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5" name="Group"/>
          <p:cNvGrpSpPr/>
          <p:nvPr/>
        </p:nvGrpSpPr>
        <p:grpSpPr>
          <a:xfrm>
            <a:off x="914400" y="2171698"/>
            <a:ext cx="16459200" cy="5943605"/>
            <a:chOff x="0" y="0"/>
            <a:chExt cx="16459200" cy="5943604"/>
          </a:xfrm>
        </p:grpSpPr>
        <p:sp>
          <p:nvSpPr>
            <p:cNvPr id="425" name="Rectangle 9"/>
            <p:cNvSpPr/>
            <p:nvPr/>
          </p:nvSpPr>
          <p:spPr>
            <a:xfrm>
              <a:off x="0" y="0"/>
              <a:ext cx="8128000" cy="5943604"/>
            </a:xfrm>
            <a:prstGeom prst="rect">
              <a:avLst/>
            </a:prstGeom>
            <a:noFill/>
            <a:ln w="12700" cap="flat">
              <a:solidFill>
                <a:srgbClr val="D9D9D9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426" name="Rectangle 10"/>
            <p:cNvSpPr/>
            <p:nvPr/>
          </p:nvSpPr>
          <p:spPr>
            <a:xfrm>
              <a:off x="8331200" y="0"/>
              <a:ext cx="8128000" cy="5943604"/>
            </a:xfrm>
            <a:prstGeom prst="rect">
              <a:avLst/>
            </a:prstGeom>
            <a:solidFill>
              <a:srgbClr val="0D2A33"/>
            </a:solidFill>
            <a:ln w="12700" cap="flat">
              <a:solidFill>
                <a:srgbClr val="D9D9D9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427" name="Oval 15"/>
            <p:cNvSpPr/>
            <p:nvPr/>
          </p:nvSpPr>
          <p:spPr>
            <a:xfrm>
              <a:off x="7205117" y="1947206"/>
              <a:ext cx="2049190" cy="2049190"/>
            </a:xfrm>
            <a:prstGeom prst="ellipse">
              <a:avLst/>
            </a:prstGeom>
            <a:solidFill>
              <a:srgbClr val="0D2A33"/>
            </a:solidFill>
            <a:ln w="190500" cap="flat">
              <a:solidFill>
                <a:srgbClr val="05D981"/>
              </a:solidFill>
              <a:prstDash val="solid"/>
              <a:miter lim="8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428" name="Rectangle 12"/>
            <p:cNvSpPr/>
            <p:nvPr/>
          </p:nvSpPr>
          <p:spPr>
            <a:xfrm>
              <a:off x="2171700" y="1"/>
              <a:ext cx="3778624" cy="1143001"/>
            </a:xfrm>
            <a:prstGeom prst="rect">
              <a:avLst/>
            </a:prstGeom>
            <a:solidFill>
              <a:srgbClr val="05D981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429" name="Rectangle 13"/>
            <p:cNvSpPr/>
            <p:nvPr/>
          </p:nvSpPr>
          <p:spPr>
            <a:xfrm>
              <a:off x="10508877" y="1"/>
              <a:ext cx="3778624" cy="1143001"/>
            </a:xfrm>
            <a:prstGeom prst="rect">
              <a:avLst/>
            </a:prstGeom>
            <a:solidFill>
              <a:srgbClr val="05D981"/>
            </a:solidFill>
            <a:ln w="12700" cap="flat">
              <a:noFill/>
              <a:miter lim="400000"/>
            </a:ln>
            <a:effectLst/>
          </p:spPr>
          <p:txBody>
            <a:bodyPr wrap="square" lIns="68579" tIns="68579" rIns="68579" bIns="68579" numCol="1" anchor="ctr">
              <a:noAutofit/>
            </a:bodyPr>
            <a:lstStyle/>
            <a:p>
              <a:pPr algn="ctr" defTabSz="685800">
                <a:defRPr sz="2600">
                  <a:solidFill>
                    <a:srgbClr val="FFFFFF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/>
            </a:p>
          </p:txBody>
        </p:sp>
        <p:sp>
          <p:nvSpPr>
            <p:cNvPr id="430" name="Text Placeholder 8"/>
            <p:cNvSpPr txBox="1"/>
            <p:nvPr/>
          </p:nvSpPr>
          <p:spPr>
            <a:xfrm>
              <a:off x="9483151" y="2092182"/>
              <a:ext cx="6589910" cy="28655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normAutofit/>
            </a:bodyPr>
            <a:lstStyle/>
            <a:p>
              <a:pPr algn="ctr">
                <a:lnSpc>
                  <a:spcPct val="115000"/>
                </a:lnSpc>
                <a:spcBef>
                  <a:spcPts val="800"/>
                </a:spcBef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Az Alapítók bármikor dönthetnek úgy, hogy a Befektető részesedését visszavásárolják. </a:t>
              </a:r>
            </a:p>
            <a:p>
              <a:pPr algn="ctr">
                <a:lnSpc>
                  <a:spcPct val="115000"/>
                </a:lnSpc>
                <a:spcBef>
                  <a:spcPts val="800"/>
                </a:spcBef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Ennek feltétele az eladási ár megfizetése és a tagi kölcsön végtörlesztése.</a:t>
              </a:r>
              <a:endParaRPr>
                <a:solidFill>
                  <a:schemeClr val="accent3">
                    <a:lumOff val="11470"/>
                  </a:schemeClr>
                </a:solidFill>
              </a:endParaRPr>
            </a:p>
            <a:p>
              <a:pPr algn="ctr">
                <a:lnSpc>
                  <a:spcPct val="115000"/>
                </a:lnSpc>
                <a:spcBef>
                  <a:spcPts val="800"/>
                </a:spcBef>
                <a:defRPr sz="2100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Eladási ár: Tőkeemelés tőkeösszegének évi 5 %-os kamatos kamattal megnövelt összege.</a:t>
              </a:r>
            </a:p>
          </p:txBody>
        </p:sp>
        <p:sp>
          <p:nvSpPr>
            <p:cNvPr id="431" name="Text Placeholder 7"/>
            <p:cNvSpPr txBox="1"/>
            <p:nvPr/>
          </p:nvSpPr>
          <p:spPr>
            <a:xfrm>
              <a:off x="1001600" y="1600485"/>
              <a:ext cx="5974673" cy="384896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normAutofit/>
            </a:bodyPr>
            <a:lstStyle/>
            <a:p>
              <a:pPr lvl="1" indent="0" algn="ctr" defTabSz="886968">
                <a:lnSpc>
                  <a:spcPts val="2700"/>
                </a:lnSpc>
                <a:defRPr sz="2037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A futamidő végén a tagi kölcsön visszafizetésekor (6. év után). </a:t>
              </a:r>
            </a:p>
            <a:p>
              <a:pPr lvl="1" indent="0" algn="ctr" defTabSz="886968">
                <a:lnSpc>
                  <a:spcPts val="2700"/>
                </a:lnSpc>
                <a:defRPr sz="2037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Eladási jog, ahol az eladási ár a tőkeemelés tőkeösszegének évi 5 %-os kamatos kamattal megnövelt összege.</a:t>
              </a:r>
            </a:p>
            <a:p>
              <a:pPr lvl="1" indent="0" algn="ctr" defTabSz="886968">
                <a:lnSpc>
                  <a:spcPts val="2700"/>
                </a:lnSpc>
                <a:defRPr sz="2037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Súlyos szerződésszegéskor a Megtérülési összegen van eladási joga a Befektetőnek, ami a Befektetésből 5%-on meg nem térült összeg (beszámítás az addig fizetett kamat, eladási ár stb.).</a:t>
              </a:r>
            </a:p>
            <a:p>
              <a:pPr lvl="1" indent="0" algn="ctr" defTabSz="886968">
                <a:lnSpc>
                  <a:spcPts val="2700"/>
                </a:lnSpc>
                <a:defRPr sz="2037">
                  <a:solidFill>
                    <a:srgbClr val="FFFFFF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Megtérülési összeg: a Befektetés, és az arra 5%-os kamattal  számított hozam összege.  </a:t>
              </a:r>
            </a:p>
          </p:txBody>
        </p:sp>
        <p:sp>
          <p:nvSpPr>
            <p:cNvPr id="432" name="Text Placeholder 5"/>
            <p:cNvSpPr txBox="1"/>
            <p:nvPr/>
          </p:nvSpPr>
          <p:spPr>
            <a:xfrm>
              <a:off x="10502899" y="95251"/>
              <a:ext cx="3784602" cy="9525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/>
            <a:p>
              <a:pPr indent="128015" algn="ctr" defTabSz="1152143">
                <a:lnSpc>
                  <a:spcPct val="90000"/>
                </a:lnSpc>
                <a:defRPr sz="2856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VÉTELI JOG </a:t>
              </a:r>
            </a:p>
            <a:p>
              <a:pPr indent="128015" algn="ctr" defTabSz="1152143">
                <a:lnSpc>
                  <a:spcPct val="90000"/>
                </a:lnSpc>
                <a:defRPr sz="2856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pPr>
              <a:r>
                <a:t>ALAPÍTÓKNAK</a:t>
              </a:r>
            </a:p>
          </p:txBody>
        </p:sp>
        <p:sp>
          <p:nvSpPr>
            <p:cNvPr id="433" name="Text Placeholder 3"/>
            <p:cNvSpPr txBox="1"/>
            <p:nvPr/>
          </p:nvSpPr>
          <p:spPr>
            <a:xfrm>
              <a:off x="2177677" y="93303"/>
              <a:ext cx="3772646" cy="9563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indent="128015" algn="ctr" defTabSz="1152143">
                <a:lnSpc>
                  <a:spcPct val="90000"/>
                </a:lnSpc>
                <a:defRPr sz="2856">
                  <a:solidFill>
                    <a:srgbClr val="0D2A33"/>
                  </a:solidFill>
                  <a:latin typeface="Avenir Book"/>
                  <a:ea typeface="Avenir Book"/>
                  <a:cs typeface="Avenir Book"/>
                  <a:sym typeface="Avenir Book"/>
                </a:defRPr>
              </a:lvl1pPr>
            </a:lstStyle>
            <a:p>
              <a:r>
                <a:t>ELADÁSI JOG BEFEKTETŐNEK</a:t>
              </a:r>
            </a:p>
          </p:txBody>
        </p:sp>
        <p:sp>
          <p:nvSpPr>
            <p:cNvPr id="434" name="|"/>
            <p:cNvSpPr txBox="1"/>
            <p:nvPr/>
          </p:nvSpPr>
          <p:spPr>
            <a:xfrm>
              <a:off x="8008058" y="2550166"/>
              <a:ext cx="443308" cy="8432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none" lIns="45719" tIns="45719" rIns="45719" bIns="45719" numCol="1" anchor="ctr">
              <a:spAutoFit/>
            </a:bodyPr>
            <a:lstStyle>
              <a:lvl1pPr algn="ctr">
                <a:defRPr sz="5800">
                  <a:solidFill>
                    <a:srgbClr val="FFFFFF"/>
                  </a:solidFill>
                </a:defRPr>
              </a:lvl1pPr>
            </a:lstStyle>
            <a:p>
              <a:r>
                <a:t>|</a:t>
              </a:r>
            </a:p>
          </p:txBody>
        </p:sp>
      </p:grpSp>
      <p:sp>
        <p:nvSpPr>
          <p:cNvPr id="436" name="TextBox 17"/>
          <p:cNvSpPr txBox="1"/>
          <p:nvPr/>
        </p:nvSpPr>
        <p:spPr>
          <a:xfrm>
            <a:off x="1947335" y="9514553"/>
            <a:ext cx="3032967" cy="388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000"/>
              </a:lnSpc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</a:lstStyle>
          <a:p>
            <a:r>
              <a:t>www.demjantokeprogram.hu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2A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Rectangle"/>
          <p:cNvSpPr/>
          <p:nvPr/>
        </p:nvSpPr>
        <p:spPr>
          <a:xfrm>
            <a:off x="2081" y="9162553"/>
            <a:ext cx="18283837" cy="34375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5" name="Rectangle"/>
          <p:cNvSpPr/>
          <p:nvPr/>
        </p:nvSpPr>
        <p:spPr>
          <a:xfrm>
            <a:off x="2082" y="769980"/>
            <a:ext cx="18283837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6" name="Rectangle"/>
          <p:cNvSpPr/>
          <p:nvPr/>
        </p:nvSpPr>
        <p:spPr>
          <a:xfrm rot="16200000">
            <a:off x="-4001558" y="5126313"/>
            <a:ext cx="10325101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7" name="Rectangle"/>
          <p:cNvSpPr/>
          <p:nvPr/>
        </p:nvSpPr>
        <p:spPr>
          <a:xfrm rot="16200000">
            <a:off x="11836416" y="5126313"/>
            <a:ext cx="10325101" cy="34374"/>
          </a:xfrm>
          <a:prstGeom prst="rect">
            <a:avLst/>
          </a:prstGeom>
          <a:solidFill>
            <a:srgbClr val="1E3644"/>
          </a:solidFill>
          <a:ln w="6350">
            <a:solidFill>
              <a:srgbClr val="223C46"/>
            </a:solidFill>
            <a:miter lim="400000"/>
          </a:ln>
        </p:spPr>
        <p:txBody>
          <a:bodyPr lIns="68578" tIns="68578" rIns="68578" bIns="68578" anchor="ctr"/>
          <a:lstStyle/>
          <a:p>
            <a:pPr algn="ctr" defTabSz="685800">
              <a:defRPr sz="26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78" name="Demján Sándor…"/>
          <p:cNvSpPr txBox="1"/>
          <p:nvPr/>
        </p:nvSpPr>
        <p:spPr>
          <a:xfrm>
            <a:off x="3912799" y="3480165"/>
            <a:ext cx="10462402" cy="1323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spAutoFit/>
          </a:bodyPr>
          <a:lstStyle/>
          <a:p>
            <a:pPr algn="ctr">
              <a:defRPr sz="80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pPr>
            <a:endParaRPr/>
          </a:p>
        </p:txBody>
      </p:sp>
      <p:sp>
        <p:nvSpPr>
          <p:cNvPr id="379" name="Köszönöm a figyelmet!"/>
          <p:cNvSpPr txBox="1"/>
          <p:nvPr/>
        </p:nvSpPr>
        <p:spPr>
          <a:xfrm>
            <a:off x="6438553" y="4203441"/>
            <a:ext cx="5282855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>
            <a:lvl1pPr algn="ctr">
              <a:defRPr sz="2100">
                <a:solidFill>
                  <a:srgbClr val="FFFFFF"/>
                </a:solidFill>
                <a:latin typeface="Avenir Heavy"/>
                <a:ea typeface="Avenir Heavy"/>
                <a:cs typeface="Avenir Heavy"/>
                <a:sym typeface="Avenir Heavy"/>
              </a:defRPr>
            </a:lvl1pPr>
          </a:lstStyle>
          <a:p>
            <a:pPr>
              <a:defRPr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sz="4000" dirty="0" err="1">
                <a:latin typeface="Avenir Heavy"/>
                <a:ea typeface="Avenir Heavy"/>
                <a:cs typeface="Avenir Heavy"/>
                <a:sym typeface="Avenir Heavy"/>
              </a:rPr>
              <a:t>Köszönöm</a:t>
            </a:r>
            <a:r>
              <a:rPr sz="4000" dirty="0">
                <a:latin typeface="Avenir Heavy"/>
                <a:ea typeface="Avenir Heavy"/>
                <a:cs typeface="Avenir Heavy"/>
                <a:sym typeface="Avenir Heavy"/>
              </a:rPr>
              <a:t> a </a:t>
            </a:r>
            <a:r>
              <a:rPr sz="4000" dirty="0" err="1">
                <a:latin typeface="Avenir Heavy"/>
                <a:ea typeface="Avenir Heavy"/>
                <a:cs typeface="Avenir Heavy"/>
                <a:sym typeface="Avenir Heavy"/>
              </a:rPr>
              <a:t>figyelmet</a:t>
            </a:r>
            <a:r>
              <a:rPr sz="4000" dirty="0">
                <a:latin typeface="Avenir Heavy"/>
                <a:ea typeface="Avenir Heavy"/>
                <a:cs typeface="Avenir Heavy"/>
                <a:sym typeface="Avenir Heavy"/>
              </a:rPr>
              <a:t>!</a:t>
            </a:r>
          </a:p>
        </p:txBody>
      </p:sp>
      <p:sp>
        <p:nvSpPr>
          <p:cNvPr id="380" name="dr. Balog Ádám…"/>
          <p:cNvSpPr txBox="1"/>
          <p:nvPr/>
        </p:nvSpPr>
        <p:spPr>
          <a:xfrm>
            <a:off x="5666615" y="7279696"/>
            <a:ext cx="6954787" cy="13849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 anchor="ctr">
            <a:spAutoFit/>
          </a:bodyPr>
          <a:lstStyle/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sz="2800" dirty="0"/>
              <a:t>Dr. Balog Ádám</a:t>
            </a:r>
          </a:p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lang="hu-HU" sz="2800" i="0" dirty="0">
                <a:solidFill>
                  <a:schemeClr val="bg1"/>
                </a:solidFill>
                <a:effectLst/>
                <a:latin typeface="Avenir Book"/>
              </a:rPr>
              <a:t>MKIK alelnök</a:t>
            </a:r>
            <a:endParaRPr lang="hu-HU" sz="2800" dirty="0">
              <a:solidFill>
                <a:schemeClr val="bg1"/>
              </a:solidFill>
              <a:latin typeface="Avenir Book"/>
            </a:endParaRPr>
          </a:p>
          <a:p>
            <a:pPr algn="ctr">
              <a:defRPr>
                <a:solidFill>
                  <a:srgbClr val="FFFFFF"/>
                </a:solidFill>
                <a:latin typeface="Avenir Book"/>
                <a:ea typeface="Avenir Book"/>
                <a:cs typeface="Avenir Book"/>
                <a:sym typeface="Avenir Book"/>
              </a:defRPr>
            </a:pPr>
            <a:r>
              <a:rPr sz="2800" dirty="0"/>
              <a:t>MKIK </a:t>
            </a:r>
            <a:r>
              <a:rPr lang="hu-HU" sz="2800" dirty="0"/>
              <a:t>Tőkealap-kezelő Zrt., igazgatóság elnöke</a:t>
            </a:r>
            <a:endParaRPr sz="2800" dirty="0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2086</Words>
  <Application>Microsoft Office PowerPoint</Application>
  <PresentationFormat>Egyéni</PresentationFormat>
  <Paragraphs>314</Paragraphs>
  <Slides>28</Slides>
  <Notes>2</Notes>
  <HiddenSlides>0</HiddenSlides>
  <MMClips>1</MMClips>
  <ScaleCrop>false</ScaleCrop>
  <HeadingPairs>
    <vt:vector size="6" baseType="variant">
      <vt:variant>
        <vt:lpstr>Használt betűtípusok</vt:lpstr>
      </vt:variant>
      <vt:variant>
        <vt:i4>15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28</vt:i4>
      </vt:variant>
    </vt:vector>
  </HeadingPairs>
  <TitlesOfParts>
    <vt:vector size="44" baseType="lpstr">
      <vt:lpstr>Alexandria Bold</vt:lpstr>
      <vt:lpstr>Aptos</vt:lpstr>
      <vt:lpstr>Arial</vt:lpstr>
      <vt:lpstr>Avenir book</vt:lpstr>
      <vt:lpstr>Avenir book</vt:lpstr>
      <vt:lpstr>Avenir Book Oblique</vt:lpstr>
      <vt:lpstr>Avenir Heavy</vt:lpstr>
      <vt:lpstr>Avenir Next LT Pro</vt:lpstr>
      <vt:lpstr>Calibri</vt:lpstr>
      <vt:lpstr>Garet</vt:lpstr>
      <vt:lpstr>Helvetica</vt:lpstr>
      <vt:lpstr>Open Sans</vt:lpstr>
      <vt:lpstr>Open Sans Bold</vt:lpstr>
      <vt:lpstr>Source Sans Pro</vt:lpstr>
      <vt:lpstr>Times New Roman</vt:lpstr>
      <vt:lpstr>Office Theme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Erdélyi Laura</dc:creator>
  <cp:lastModifiedBy>Borbáth Szilvia</cp:lastModifiedBy>
  <cp:revision>15</cp:revision>
  <dcterms:modified xsi:type="dcterms:W3CDTF">2025-06-18T13:04:55Z</dcterms:modified>
</cp:coreProperties>
</file>