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71" r:id="rId7"/>
    <p:sldId id="272" r:id="rId8"/>
    <p:sldId id="273" r:id="rId9"/>
    <p:sldId id="261" r:id="rId10"/>
    <p:sldId id="270" r:id="rId11"/>
    <p:sldId id="269" r:id="rId12"/>
    <p:sldId id="268" r:id="rId13"/>
    <p:sldId id="263" r:id="rId14"/>
    <p:sldId id="264" r:id="rId15"/>
    <p:sldId id="265" r:id="rId16"/>
    <p:sldId id="266" r:id="rId17"/>
    <p:sldId id="274" r:id="rId18"/>
    <p:sldId id="275" r:id="rId19"/>
    <p:sldId id="276" r:id="rId20"/>
    <p:sldId id="278" r:id="rId21"/>
    <p:sldId id="280" r:id="rId22"/>
    <p:sldId id="282" r:id="rId23"/>
    <p:sldId id="279" r:id="rId24"/>
    <p:sldId id="281" r:id="rId25"/>
    <p:sldId id="285" r:id="rId26"/>
    <p:sldId id="284" r:id="rId27"/>
    <p:sldId id="286" r:id="rId28"/>
    <p:sldId id="287" r:id="rId29"/>
    <p:sldId id="288" r:id="rId30"/>
    <p:sldId id="289" r:id="rId31"/>
    <p:sldId id="290" r:id="rId32"/>
    <p:sldId id="291" r:id="rId33"/>
    <p:sldId id="293" r:id="rId34"/>
    <p:sldId id="294" r:id="rId35"/>
    <p:sldId id="295" r:id="rId36"/>
    <p:sldId id="296" r:id="rId37"/>
    <p:sldId id="297" r:id="rId38"/>
    <p:sldId id="298" r:id="rId39"/>
    <p:sldId id="300" r:id="rId40"/>
    <p:sldId id="301" r:id="rId41"/>
    <p:sldId id="299" r:id="rId42"/>
    <p:sldId id="302" r:id="rId43"/>
    <p:sldId id="303" r:id="rId44"/>
    <p:sldId id="304" r:id="rId45"/>
    <p:sldId id="305" r:id="rId46"/>
    <p:sldId id="306" r:id="rId47"/>
    <p:sldId id="307" r:id="rId48"/>
    <p:sldId id="308" r:id="rId49"/>
    <p:sldId id="310" r:id="rId50"/>
    <p:sldId id="309" r:id="rId51"/>
    <p:sldId id="313" r:id="rId52"/>
    <p:sldId id="314" r:id="rId53"/>
    <p:sldId id="319" r:id="rId54"/>
    <p:sldId id="318" r:id="rId55"/>
    <p:sldId id="320" r:id="rId56"/>
    <p:sldId id="315" r:id="rId57"/>
    <p:sldId id="316" r:id="rId58"/>
    <p:sldId id="317" r:id="rId59"/>
    <p:sldId id="321" r:id="rId60"/>
    <p:sldId id="322" r:id="rId61"/>
    <p:sldId id="323" r:id="rId62"/>
    <p:sldId id="324" r:id="rId63"/>
    <p:sldId id="325" r:id="rId64"/>
    <p:sldId id="326" r:id="rId65"/>
    <p:sldId id="329" r:id="rId66"/>
    <p:sldId id="327" r:id="rId67"/>
    <p:sldId id="328" r:id="rId68"/>
    <p:sldId id="330" r:id="rId69"/>
    <p:sldId id="331" r:id="rId70"/>
    <p:sldId id="332" r:id="rId71"/>
    <p:sldId id="333" r:id="rId72"/>
    <p:sldId id="334" r:id="rId73"/>
    <p:sldId id="335" r:id="rId74"/>
    <p:sldId id="336" r:id="rId75"/>
    <p:sldId id="337" r:id="rId76"/>
    <p:sldId id="339" r:id="rId7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7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hu-HU" smtClean="0"/>
              <a:t>Mintacím szerkesztése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Kattintson ide az alcím mintájának szerkesztéséhez</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hu-HU" smtClean="0"/>
              <a:t>Mintacím szerkesztése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smtClean="0"/>
              <a:t>Mintacím szerkesztése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hu-HU" smtClean="0"/>
              <a:t>Mintacím szerkesztése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hu-HU" smtClean="0"/>
              <a:t>Mintacím szerkesztése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áma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hu-HU" smtClean="0"/>
              <a:t>Mintacím szerkesztése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hu-HU" smtClean="0"/>
              <a:t>Mintacím szerkesztése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hu-HU" smtClean="0"/>
              <a:t>Mintacím szerkesztése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smtClean="0"/>
              <a:t>Mintaszöveg szerkesztése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hu-HU" smtClean="0"/>
              <a:t>Mintacím szerkesztése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Névkártya idézettel">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hu-HU" smtClean="0"/>
              <a:t>Mintacím szerkesztése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Igaz vagy hamis">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hu-HU" smtClean="0"/>
              <a:t>Mintacím szerkesztése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hu-HU" smtClean="0"/>
              <a:t>Mintacím szerkesztése</a:t>
            </a:r>
            <a:endParaRPr lang="en-US" dirty="0"/>
          </a:p>
        </p:txBody>
      </p:sp>
      <p:sp>
        <p:nvSpPr>
          <p:cNvPr id="3" name="Vertical Text Placeholder 2"/>
          <p:cNvSpPr>
            <a:spLocks noGrp="1"/>
          </p:cNvSpPr>
          <p:nvPr>
            <p:ph type="body" orient="vert" idx="1"/>
          </p:nvPr>
        </p:nvSpPr>
        <p:spPr/>
        <p:txBody>
          <a:bodyPr vert="eaVert" ancho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hu-HU" smtClean="0"/>
              <a:t>Mintacím szerkesztése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hu-HU" smtClean="0"/>
              <a:t>Mintacím szerkesztése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11/14/2025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ksh.hu/osztalyozasok_onallo_vallalkozok_tevekenysegi_jegyzeke_ovtj?lang=hu"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hyperlink" Target="https://nav.gov.hu/ado/szja/Adoeloleg_nyilatkozat"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a:xfrm>
            <a:off x="2596603" y="3492140"/>
            <a:ext cx="6815669" cy="1689460"/>
          </a:xfrm>
        </p:spPr>
        <p:txBody>
          <a:bodyPr/>
          <a:lstStyle/>
          <a:p>
            <a:pPr lvl="0"/>
            <a:r>
              <a:rPr lang="hu-HU" sz="4000" b="1" dirty="0"/>
              <a:t>II. Vállalkozás működése: </a:t>
            </a:r>
            <a:br>
              <a:rPr lang="hu-HU" sz="4000" b="1" dirty="0"/>
            </a:br>
            <a:r>
              <a:rPr lang="hu-HU" sz="2800" dirty="0" smtClean="0"/>
              <a:t>Vállalkozási </a:t>
            </a:r>
            <a:r>
              <a:rPr lang="hu-HU" sz="2800" dirty="0"/>
              <a:t>és adózási formák</a:t>
            </a:r>
            <a:br>
              <a:rPr lang="hu-HU" sz="2800" dirty="0"/>
            </a:br>
            <a:r>
              <a:rPr lang="hu-HU" sz="2800" dirty="0" smtClean="0"/>
              <a:t>Adók </a:t>
            </a:r>
            <a:r>
              <a:rPr lang="hu-HU" sz="2800" dirty="0"/>
              <a:t>és járulékok </a:t>
            </a:r>
            <a:r>
              <a:rPr lang="hu-HU" sz="2800" dirty="0"/>
              <a:t>rendszere</a:t>
            </a:r>
            <a:br>
              <a:rPr lang="hu-HU" sz="2800" dirty="0"/>
            </a:br>
            <a:r>
              <a:rPr lang="hu-HU" sz="2800" dirty="0"/>
              <a:t>Foglalkoztatási formák</a:t>
            </a:r>
            <a:r>
              <a:rPr lang="hu-HU" sz="2800" dirty="0"/>
              <a:t/>
            </a:r>
            <a:br>
              <a:rPr lang="hu-HU" sz="2800" dirty="0"/>
            </a:br>
            <a:r>
              <a:rPr lang="hu-HU" sz="2800" dirty="0"/>
              <a:t>A könyvelő szerepe a kezdetektől </a:t>
            </a:r>
            <a:r>
              <a:rPr lang="hu-HU" sz="2400" dirty="0"/>
              <a:t> </a:t>
            </a:r>
            <a:r>
              <a:rPr lang="hu-HU" sz="2400" dirty="0" smtClean="0"/>
              <a:t/>
            </a:r>
            <a:br>
              <a:rPr lang="hu-HU" sz="2400" dirty="0" smtClean="0"/>
            </a:br>
            <a:r>
              <a:rPr lang="hu-HU" sz="2400" dirty="0"/>
              <a:t/>
            </a:r>
            <a:br>
              <a:rPr lang="hu-HU" sz="2400" dirty="0"/>
            </a:br>
            <a:r>
              <a:rPr lang="hu-HU" sz="2400" dirty="0" smtClean="0"/>
              <a:t>                                       Németh Zsuzsanna</a:t>
            </a:r>
            <a:endParaRPr lang="hu-HU" sz="2400" dirty="0"/>
          </a:p>
        </p:txBody>
      </p:sp>
    </p:spTree>
    <p:extLst>
      <p:ext uri="{BB962C8B-B14F-4D97-AF65-F5344CB8AC3E}">
        <p14:creationId xmlns:p14="http://schemas.microsoft.com/office/powerpoint/2010/main" val="32136856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18903" y="426721"/>
            <a:ext cx="9892937" cy="7571303"/>
          </a:xfrm>
          <a:prstGeom prst="rect">
            <a:avLst/>
          </a:prstGeom>
          <a:noFill/>
        </p:spPr>
        <p:txBody>
          <a:bodyPr wrap="square" rtlCol="0">
            <a:spAutoFit/>
          </a:bodyPr>
          <a:lstStyle/>
          <a:p>
            <a:pPr lvl="0"/>
            <a:endParaRPr lang="hu-HU" dirty="0" smtClean="0"/>
          </a:p>
          <a:p>
            <a:pPr lvl="0"/>
            <a:endParaRPr lang="hu-HU" dirty="0"/>
          </a:p>
          <a:p>
            <a:r>
              <a:rPr lang="hu-HU" sz="3600" dirty="0">
                <a:latin typeface="Century Gothic" panose="020B0502020202020204" pitchFamily="34" charset="0"/>
              </a:rPr>
              <a:t>Bemutatkozás, </a:t>
            </a:r>
            <a:r>
              <a:rPr lang="hu-HU" sz="3600" dirty="0" smtClean="0">
                <a:latin typeface="Century Gothic" panose="020B0502020202020204" pitchFamily="34" charset="0"/>
              </a:rPr>
              <a:t>keretek</a:t>
            </a:r>
          </a:p>
          <a:p>
            <a:endParaRPr lang="hu-HU" sz="3600" dirty="0">
              <a:latin typeface="Century Gothic" panose="020B0502020202020204" pitchFamily="34" charset="0"/>
            </a:endParaRPr>
          </a:p>
          <a:p>
            <a:pPr lvl="0"/>
            <a:r>
              <a:rPr lang="hu-HU" sz="3600" dirty="0" smtClean="0">
                <a:latin typeface="Century Gothic" panose="020B0502020202020204" pitchFamily="34" charset="0"/>
              </a:rPr>
              <a:t>Vállalkozási </a:t>
            </a:r>
            <a:r>
              <a:rPr lang="hu-HU" sz="3600" dirty="0">
                <a:latin typeface="Century Gothic" panose="020B0502020202020204" pitchFamily="34" charset="0"/>
              </a:rPr>
              <a:t>és adózási </a:t>
            </a:r>
            <a:r>
              <a:rPr lang="hu-HU" sz="3600" dirty="0" smtClean="0">
                <a:latin typeface="Century Gothic" panose="020B0502020202020204" pitchFamily="34" charset="0"/>
              </a:rPr>
              <a:t>formák</a:t>
            </a:r>
          </a:p>
          <a:p>
            <a:pPr lvl="0"/>
            <a:endParaRPr lang="hu-HU" sz="3600" dirty="0" smtClean="0">
              <a:latin typeface="Century Gothic" panose="020B0502020202020204" pitchFamily="34" charset="0"/>
            </a:endParaRPr>
          </a:p>
          <a:p>
            <a:pPr lvl="0"/>
            <a:r>
              <a:rPr lang="hu-HU" sz="3600" dirty="0" smtClean="0">
                <a:latin typeface="Century Gothic" panose="020B0502020202020204" pitchFamily="34" charset="0"/>
              </a:rPr>
              <a:t>Adók </a:t>
            </a:r>
            <a:r>
              <a:rPr lang="hu-HU" sz="3600" dirty="0">
                <a:latin typeface="Century Gothic" panose="020B0502020202020204" pitchFamily="34" charset="0"/>
              </a:rPr>
              <a:t>és járulékok rendszere</a:t>
            </a:r>
            <a:br>
              <a:rPr lang="hu-HU" sz="3600" dirty="0">
                <a:latin typeface="Century Gothic" panose="020B0502020202020204" pitchFamily="34" charset="0"/>
              </a:rPr>
            </a:br>
            <a:endParaRPr lang="hu-HU" sz="3600" dirty="0" smtClean="0">
              <a:latin typeface="Century Gothic" panose="020B0502020202020204" pitchFamily="34" charset="0"/>
            </a:endParaRPr>
          </a:p>
          <a:p>
            <a:r>
              <a:rPr lang="hu-HU" sz="3600" dirty="0">
                <a:latin typeface="Century Gothic" panose="020B0502020202020204" pitchFamily="34" charset="0"/>
              </a:rPr>
              <a:t>A könyvelő szerepe a kezdetektől</a:t>
            </a:r>
          </a:p>
          <a:p>
            <a:pPr lvl="0"/>
            <a:endParaRPr lang="hu-HU" sz="3600" dirty="0" smtClean="0">
              <a:latin typeface="Century Gothic" panose="020B0502020202020204" pitchFamily="34" charset="0"/>
            </a:endParaRPr>
          </a:p>
          <a:p>
            <a:pPr lvl="0"/>
            <a:r>
              <a:rPr lang="hu-HU" sz="3600" dirty="0" smtClean="0">
                <a:latin typeface="Century Gothic" panose="020B0502020202020204" pitchFamily="34" charset="0"/>
              </a:rPr>
              <a:t>Foglalkoztatási formák</a:t>
            </a:r>
            <a:r>
              <a:rPr lang="hu-HU" sz="3600" dirty="0">
                <a:latin typeface="Century Gothic" panose="020B0502020202020204" pitchFamily="34" charset="0"/>
              </a:rPr>
              <a:t/>
            </a:r>
            <a:br>
              <a:rPr lang="hu-HU" sz="3600" dirty="0">
                <a:latin typeface="Century Gothic" panose="020B0502020202020204" pitchFamily="34" charset="0"/>
              </a:rPr>
            </a:br>
            <a:endParaRPr lang="hu-HU" sz="3600" dirty="0" smtClean="0">
              <a:latin typeface="Century Gothic" panose="020B0502020202020204" pitchFamily="34" charset="0"/>
            </a:endParaRPr>
          </a:p>
          <a:p>
            <a:pPr lvl="0"/>
            <a:r>
              <a:rPr lang="hu-HU" sz="3600" dirty="0">
                <a:latin typeface="Century Gothic" panose="020B0502020202020204" pitchFamily="34" charset="0"/>
              </a:rPr>
              <a:t/>
            </a:r>
            <a:br>
              <a:rPr lang="hu-HU" sz="3600" dirty="0">
                <a:latin typeface="Century Gothic" panose="020B0502020202020204" pitchFamily="34" charset="0"/>
              </a:rPr>
            </a:br>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11825114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837509" y="2238104"/>
            <a:ext cx="9892937" cy="2862322"/>
          </a:xfrm>
          <a:prstGeom prst="rect">
            <a:avLst/>
          </a:prstGeom>
          <a:noFill/>
        </p:spPr>
        <p:txBody>
          <a:bodyPr wrap="square" rtlCol="0">
            <a:spAutoFit/>
          </a:bodyPr>
          <a:lstStyle/>
          <a:p>
            <a:pPr lvl="0"/>
            <a:endParaRPr lang="hu-HU" dirty="0" smtClean="0"/>
          </a:p>
          <a:p>
            <a:pPr lvl="0"/>
            <a:endParaRPr lang="hu-HU" dirty="0"/>
          </a:p>
          <a:p>
            <a:r>
              <a:rPr lang="hu-HU" sz="5400" dirty="0">
                <a:latin typeface="Century Gothic" panose="020B0502020202020204" pitchFamily="34" charset="0"/>
              </a:rPr>
              <a:t>Bemutatkozás, </a:t>
            </a:r>
            <a:r>
              <a:rPr lang="hu-HU" sz="5400" dirty="0" smtClean="0">
                <a:latin typeface="Century Gothic" panose="020B0502020202020204" pitchFamily="34" charset="0"/>
              </a:rPr>
              <a:t>keretek</a:t>
            </a: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4088607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645921" y="1436915"/>
            <a:ext cx="9892937" cy="4524315"/>
          </a:xfrm>
          <a:prstGeom prst="rect">
            <a:avLst/>
          </a:prstGeom>
          <a:noFill/>
        </p:spPr>
        <p:txBody>
          <a:bodyPr wrap="square" rtlCol="0">
            <a:spAutoFit/>
          </a:bodyPr>
          <a:lstStyle/>
          <a:p>
            <a:pPr lvl="0"/>
            <a:endParaRPr lang="hu-HU" dirty="0" smtClean="0"/>
          </a:p>
          <a:p>
            <a:pPr lvl="0"/>
            <a:endParaRPr lang="hu-HU" dirty="0"/>
          </a:p>
          <a:p>
            <a:r>
              <a:rPr lang="hu-HU" sz="5400" dirty="0"/>
              <a:t>- adminisztráció</a:t>
            </a:r>
          </a:p>
          <a:p>
            <a:pPr marL="571500" indent="-571500">
              <a:buFontTx/>
              <a:buChar char="-"/>
            </a:pPr>
            <a:r>
              <a:rPr lang="hu-HU" sz="5400" dirty="0"/>
              <a:t>időkeretek</a:t>
            </a:r>
          </a:p>
          <a:p>
            <a:pPr marL="571500" indent="-571500">
              <a:buFontTx/>
              <a:buChar char="-"/>
            </a:pPr>
            <a:r>
              <a:rPr lang="hu-HU" sz="5400" dirty="0"/>
              <a:t>bemutatkozás</a:t>
            </a: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14924267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62446" y="1933303"/>
            <a:ext cx="10406744" cy="2862322"/>
          </a:xfrm>
          <a:prstGeom prst="rect">
            <a:avLst/>
          </a:prstGeom>
          <a:noFill/>
        </p:spPr>
        <p:txBody>
          <a:bodyPr wrap="square" rtlCol="0">
            <a:spAutoFit/>
          </a:bodyPr>
          <a:lstStyle/>
          <a:p>
            <a:pPr lvl="0"/>
            <a:endParaRPr lang="hu-HU" dirty="0" smtClean="0"/>
          </a:p>
          <a:p>
            <a:pPr lvl="0"/>
            <a:endParaRPr lang="hu-HU" dirty="0"/>
          </a:p>
          <a:p>
            <a:pPr lvl="0"/>
            <a:r>
              <a:rPr lang="hu-HU" sz="5400" dirty="0">
                <a:latin typeface="Century Gothic" panose="020B0502020202020204" pitchFamily="34" charset="0"/>
              </a:rPr>
              <a:t>Vállalkozási és adózási formák</a:t>
            </a: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3399612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62446" y="1933303"/>
            <a:ext cx="10406744" cy="3693319"/>
          </a:xfrm>
          <a:prstGeom prst="rect">
            <a:avLst/>
          </a:prstGeom>
          <a:noFill/>
        </p:spPr>
        <p:txBody>
          <a:bodyPr wrap="square" rtlCol="0">
            <a:spAutoFit/>
          </a:bodyPr>
          <a:lstStyle/>
          <a:p>
            <a:pPr lvl="0"/>
            <a:endParaRPr lang="hu-HU" dirty="0" smtClean="0"/>
          </a:p>
          <a:p>
            <a:pPr lvl="0"/>
            <a:endParaRPr lang="hu-HU" dirty="0"/>
          </a:p>
          <a:p>
            <a:pPr lvl="0"/>
            <a:r>
              <a:rPr lang="hu-HU" sz="5400" dirty="0" smtClean="0">
                <a:latin typeface="Century Gothic" panose="020B0502020202020204" pitchFamily="34" charset="0"/>
              </a:rPr>
              <a:t>Mi a különbség a vállalkozási </a:t>
            </a:r>
            <a:r>
              <a:rPr lang="hu-HU" sz="5400" dirty="0">
                <a:latin typeface="Century Gothic" panose="020B0502020202020204" pitchFamily="34" charset="0"/>
              </a:rPr>
              <a:t>és adózási </a:t>
            </a:r>
            <a:r>
              <a:rPr lang="hu-HU" sz="5400" dirty="0" smtClean="0">
                <a:latin typeface="Century Gothic" panose="020B0502020202020204" pitchFamily="34" charset="0"/>
              </a:rPr>
              <a:t>formák között?</a:t>
            </a:r>
            <a:endParaRPr lang="hu-HU" sz="54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3382364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584960" y="1375954"/>
            <a:ext cx="10406744" cy="5293757"/>
          </a:xfrm>
          <a:prstGeom prst="rect">
            <a:avLst/>
          </a:prstGeom>
          <a:noFill/>
        </p:spPr>
        <p:txBody>
          <a:bodyPr wrap="square" rtlCol="0">
            <a:spAutoFit/>
          </a:bodyPr>
          <a:lstStyle/>
          <a:p>
            <a:pPr lvl="0"/>
            <a:endParaRPr lang="hu-HU" dirty="0" smtClean="0"/>
          </a:p>
          <a:p>
            <a:r>
              <a:rPr lang="hu-HU" sz="3200" b="1" dirty="0" smtClean="0">
                <a:latin typeface="Century Gothic" panose="020B0502020202020204" pitchFamily="34" charset="0"/>
              </a:rPr>
              <a:t>Vállalkozási </a:t>
            </a:r>
            <a:r>
              <a:rPr lang="hu-HU" sz="3200" b="1" dirty="0">
                <a:latin typeface="Century Gothic" panose="020B0502020202020204" pitchFamily="34" charset="0"/>
              </a:rPr>
              <a:t>forma = a vállalkozás jogi kerete</a:t>
            </a:r>
          </a:p>
          <a:p>
            <a:r>
              <a:rPr lang="hu-HU" sz="3200" i="1" dirty="0" smtClean="0">
                <a:latin typeface="Century Gothic" panose="020B0502020202020204" pitchFamily="34" charset="0"/>
              </a:rPr>
              <a:t>„</a:t>
            </a:r>
            <a:r>
              <a:rPr lang="hu-HU" sz="3200" i="1" dirty="0">
                <a:latin typeface="Century Gothic" panose="020B0502020202020204" pitchFamily="34" charset="0"/>
              </a:rPr>
              <a:t>Milyen típusú vállalkozást </a:t>
            </a:r>
            <a:r>
              <a:rPr lang="hu-HU" sz="3200" i="1" dirty="0" smtClean="0">
                <a:latin typeface="Century Gothic" panose="020B0502020202020204" pitchFamily="34" charset="0"/>
              </a:rPr>
              <a:t>alapítunk?”</a:t>
            </a:r>
            <a:endParaRPr lang="hu-HU" sz="3200" dirty="0">
              <a:latin typeface="Century Gothic" panose="020B0502020202020204" pitchFamily="34" charset="0"/>
            </a:endParaRPr>
          </a:p>
          <a:p>
            <a:endParaRPr lang="hu-HU" sz="3200" b="1" dirty="0" smtClean="0">
              <a:latin typeface="Century Gothic" panose="020B0502020202020204" pitchFamily="34" charset="0"/>
            </a:endParaRPr>
          </a:p>
          <a:p>
            <a:r>
              <a:rPr lang="hu-HU" sz="3200" b="1" dirty="0" smtClean="0">
                <a:latin typeface="Century Gothic" panose="020B0502020202020204" pitchFamily="34" charset="0"/>
              </a:rPr>
              <a:t>Példák vállalkozási formákra:</a:t>
            </a:r>
          </a:p>
          <a:p>
            <a:r>
              <a:rPr lang="hu-HU" sz="3200" b="1" dirty="0" smtClean="0">
                <a:latin typeface="Century Gothic" panose="020B0502020202020204" pitchFamily="34" charset="0"/>
              </a:rPr>
              <a:t>Egyéni </a:t>
            </a:r>
            <a:r>
              <a:rPr lang="hu-HU" sz="3200" b="1" dirty="0">
                <a:latin typeface="Century Gothic" panose="020B0502020202020204" pitchFamily="34" charset="0"/>
              </a:rPr>
              <a:t>vállalkozó (EV)</a:t>
            </a:r>
            <a:endParaRPr lang="hu-HU" sz="3200" dirty="0">
              <a:latin typeface="Century Gothic" panose="020B0502020202020204" pitchFamily="34" charset="0"/>
            </a:endParaRPr>
          </a:p>
          <a:p>
            <a:r>
              <a:rPr lang="hu-HU" sz="3200" b="1" dirty="0" smtClean="0">
                <a:latin typeface="Century Gothic" panose="020B0502020202020204" pitchFamily="34" charset="0"/>
              </a:rPr>
              <a:t>Betéti </a:t>
            </a:r>
            <a:r>
              <a:rPr lang="hu-HU" sz="3200" b="1" dirty="0">
                <a:latin typeface="Century Gothic" panose="020B0502020202020204" pitchFamily="34" charset="0"/>
              </a:rPr>
              <a:t>társaság (Bt.)</a:t>
            </a:r>
            <a:endParaRPr lang="hu-HU" sz="3200" dirty="0">
              <a:latin typeface="Century Gothic" panose="020B0502020202020204" pitchFamily="34" charset="0"/>
            </a:endParaRPr>
          </a:p>
          <a:p>
            <a:r>
              <a:rPr lang="hu-HU" sz="3200" b="1" dirty="0">
                <a:latin typeface="Century Gothic" panose="020B0502020202020204" pitchFamily="34" charset="0"/>
              </a:rPr>
              <a:t>Korlátolt felelősségű társaság (Kft.)</a:t>
            </a:r>
            <a:endParaRPr lang="hu-HU" sz="3200" dirty="0">
              <a:latin typeface="Century Gothic" panose="020B0502020202020204" pitchFamily="34" charset="0"/>
            </a:endParaRPr>
          </a:p>
          <a:p>
            <a:r>
              <a:rPr lang="hu-HU" sz="2400" b="1" dirty="0" smtClean="0"/>
              <a:t/>
            </a:r>
            <a:br>
              <a:rPr lang="hu-HU" sz="2400" b="1" dirty="0" smtClean="0"/>
            </a:br>
            <a:endParaRPr lang="hu-HU" sz="2400" dirty="0">
              <a:latin typeface="Century Gothic" panose="020B0502020202020204" pitchFamily="34" charset="0"/>
            </a:endParaRPr>
          </a:p>
          <a:p>
            <a:pPr lvl="0"/>
            <a:r>
              <a:rPr lang="hu-HU" sz="2400" dirty="0">
                <a:latin typeface="Century Gothic" panose="020B0502020202020204" pitchFamily="34" charset="0"/>
              </a:rPr>
              <a:t>  </a:t>
            </a:r>
          </a:p>
          <a:p>
            <a:endParaRPr lang="hu-HU" sz="2400" dirty="0"/>
          </a:p>
        </p:txBody>
      </p:sp>
    </p:spTree>
    <p:extLst>
      <p:ext uri="{BB962C8B-B14F-4D97-AF65-F5344CB8AC3E}">
        <p14:creationId xmlns:p14="http://schemas.microsoft.com/office/powerpoint/2010/main" val="13668236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9"/>
            <a:ext cx="10406744" cy="4832092"/>
          </a:xfrm>
          <a:prstGeom prst="rect">
            <a:avLst/>
          </a:prstGeom>
          <a:noFill/>
        </p:spPr>
        <p:txBody>
          <a:bodyPr wrap="square" rtlCol="0">
            <a:spAutoFit/>
          </a:bodyPr>
          <a:lstStyle/>
          <a:p>
            <a:pPr lvl="0"/>
            <a:endParaRPr lang="hu-HU" dirty="0" smtClean="0"/>
          </a:p>
          <a:p>
            <a:pPr lvl="0"/>
            <a:endParaRPr lang="hu-HU" dirty="0"/>
          </a:p>
          <a:p>
            <a:r>
              <a:rPr lang="hu-HU" sz="2800" b="1" dirty="0"/>
              <a:t>Adózási forma = hogyan </a:t>
            </a:r>
            <a:r>
              <a:rPr lang="hu-HU" sz="2800" b="1" dirty="0" smtClean="0"/>
              <a:t>fizetjük </a:t>
            </a:r>
            <a:r>
              <a:rPr lang="hu-HU" sz="2800" b="1" dirty="0"/>
              <a:t>az adókat és járulékokat</a:t>
            </a:r>
          </a:p>
          <a:p>
            <a:endParaRPr lang="hu-HU" sz="2800" b="1" dirty="0" smtClean="0"/>
          </a:p>
          <a:p>
            <a:r>
              <a:rPr lang="hu-HU" sz="2800" b="1" dirty="0" smtClean="0"/>
              <a:t>Példák </a:t>
            </a:r>
            <a:r>
              <a:rPr lang="hu-HU" sz="2800" b="1" dirty="0"/>
              <a:t>adózási formákra:</a:t>
            </a:r>
          </a:p>
          <a:p>
            <a:r>
              <a:rPr lang="hu-HU" sz="2800" b="1" dirty="0"/>
              <a:t>Átalányadózás</a:t>
            </a:r>
            <a:r>
              <a:rPr lang="hu-HU" sz="2800" dirty="0"/>
              <a:t> (egyéni vállalkozóknak)</a:t>
            </a:r>
          </a:p>
          <a:p>
            <a:r>
              <a:rPr lang="hu-HU" sz="2800" b="1" dirty="0" smtClean="0"/>
              <a:t>ÚJ KATA (</a:t>
            </a:r>
            <a:r>
              <a:rPr lang="hu-HU" sz="2800" dirty="0"/>
              <a:t>Kisadózó vállalkozók tételes </a:t>
            </a:r>
            <a:r>
              <a:rPr lang="hu-HU" sz="2800" dirty="0" smtClean="0"/>
              <a:t>adója egyéni vállalkozóknak)</a:t>
            </a:r>
            <a:endParaRPr lang="hu-HU" sz="2800" b="1" dirty="0" smtClean="0"/>
          </a:p>
          <a:p>
            <a:r>
              <a:rPr lang="hu-HU" sz="2800" b="1" dirty="0"/>
              <a:t>SZJA szerinti adózás</a:t>
            </a:r>
            <a:r>
              <a:rPr lang="hu-HU" sz="2800" dirty="0"/>
              <a:t> (egyéni </a:t>
            </a:r>
            <a:r>
              <a:rPr lang="hu-HU" sz="2800" dirty="0" smtClean="0"/>
              <a:t>vállalkozóknak)</a:t>
            </a:r>
            <a:endParaRPr lang="hu-HU" sz="2800" dirty="0"/>
          </a:p>
          <a:p>
            <a:r>
              <a:rPr lang="hu-HU" sz="2800" b="1" dirty="0" smtClean="0"/>
              <a:t>KIVA </a:t>
            </a:r>
            <a:r>
              <a:rPr lang="hu-HU" sz="2800" b="1" dirty="0"/>
              <a:t>(kisvállalati adó)</a:t>
            </a:r>
            <a:endParaRPr lang="hu-HU" sz="2800" dirty="0"/>
          </a:p>
          <a:p>
            <a:r>
              <a:rPr lang="hu-HU" sz="2800" b="1" dirty="0" smtClean="0"/>
              <a:t>TAO (társasági adó)</a:t>
            </a:r>
            <a:endParaRPr lang="hu-HU" sz="2800" dirty="0" smtClean="0"/>
          </a:p>
          <a:p>
            <a:pPr lvl="0"/>
            <a:r>
              <a:rPr lang="hu-HU" sz="2400" dirty="0">
                <a:latin typeface="Century Gothic" panose="020B0502020202020204" pitchFamily="34" charset="0"/>
              </a:rPr>
              <a:t>  </a:t>
            </a:r>
          </a:p>
          <a:p>
            <a:endParaRPr lang="hu-HU" sz="2400" dirty="0"/>
          </a:p>
        </p:txBody>
      </p:sp>
    </p:spTree>
    <p:extLst>
      <p:ext uri="{BB962C8B-B14F-4D97-AF65-F5344CB8AC3E}">
        <p14:creationId xmlns:p14="http://schemas.microsoft.com/office/powerpoint/2010/main" val="40648944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97280" y="174171"/>
            <a:ext cx="10406744" cy="8279190"/>
          </a:xfrm>
          <a:prstGeom prst="rect">
            <a:avLst/>
          </a:prstGeom>
          <a:noFill/>
        </p:spPr>
        <p:txBody>
          <a:bodyPr wrap="square" rtlCol="0">
            <a:spAutoFit/>
          </a:bodyPr>
          <a:lstStyle/>
          <a:p>
            <a:pPr lvl="0"/>
            <a:endParaRPr lang="hu-HU" dirty="0" smtClean="0"/>
          </a:p>
          <a:p>
            <a:pPr lvl="0"/>
            <a:endParaRPr lang="hu-HU" dirty="0"/>
          </a:p>
          <a:p>
            <a:pPr lvl="0"/>
            <a:r>
              <a:rPr lang="hu-HU" sz="5400" dirty="0" smtClean="0">
                <a:latin typeface="Century Gothic" panose="020B0502020202020204" pitchFamily="34" charset="0"/>
              </a:rPr>
              <a:t>Vállalkozási formák</a:t>
            </a:r>
          </a:p>
          <a:p>
            <a:pPr lvl="0"/>
            <a:endParaRPr lang="hu-HU" sz="5400" dirty="0" smtClean="0">
              <a:latin typeface="Century Gothic" panose="020B0502020202020204" pitchFamily="34" charset="0"/>
            </a:endParaRPr>
          </a:p>
          <a:p>
            <a:r>
              <a:rPr lang="hu-HU" sz="5400" dirty="0"/>
              <a:t>Egyéni vállalkozás  (</a:t>
            </a:r>
            <a:r>
              <a:rPr lang="hu-HU" sz="5400" dirty="0" err="1"/>
              <a:t>e.v</a:t>
            </a:r>
            <a:r>
              <a:rPr lang="hu-HU" sz="5400" dirty="0"/>
              <a:t>)</a:t>
            </a:r>
          </a:p>
          <a:p>
            <a:r>
              <a:rPr lang="hu-HU" sz="5400" dirty="0" smtClean="0"/>
              <a:t>Betéti </a:t>
            </a:r>
            <a:r>
              <a:rPr lang="hu-HU" sz="5400" dirty="0"/>
              <a:t>társaság  (Bt.)</a:t>
            </a:r>
          </a:p>
          <a:p>
            <a:r>
              <a:rPr lang="hu-HU" sz="5400" dirty="0" smtClean="0"/>
              <a:t>Korlátolt </a:t>
            </a:r>
            <a:r>
              <a:rPr lang="hu-HU" sz="5400" dirty="0"/>
              <a:t>felelősségű társaság  (Kft.)</a:t>
            </a:r>
          </a:p>
          <a:p>
            <a:endParaRPr lang="hu-HU" sz="5400" b="1" dirty="0"/>
          </a:p>
          <a:p>
            <a:pPr lvl="0"/>
            <a:endParaRPr lang="hu-HU" sz="54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20803626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775062" y="1254034"/>
            <a:ext cx="10406744" cy="3539430"/>
          </a:xfrm>
          <a:prstGeom prst="rect">
            <a:avLst/>
          </a:prstGeom>
          <a:noFill/>
        </p:spPr>
        <p:txBody>
          <a:bodyPr wrap="square" rtlCol="0">
            <a:spAutoFit/>
          </a:bodyPr>
          <a:lstStyle/>
          <a:p>
            <a:pPr lvl="0"/>
            <a:r>
              <a:rPr lang="hu-HU" sz="2800" dirty="0">
                <a:latin typeface="Century Gothic" panose="020B0502020202020204" pitchFamily="34" charset="0"/>
              </a:rPr>
              <a:t>Amikor elhatározzuk, hogy </a:t>
            </a:r>
            <a:r>
              <a:rPr lang="hu-HU" sz="2800" dirty="0" smtClean="0">
                <a:latin typeface="Century Gothic" panose="020B0502020202020204" pitchFamily="34" charset="0"/>
              </a:rPr>
              <a:t>vállalkozást kívánunk indítani, </a:t>
            </a:r>
            <a:r>
              <a:rPr lang="hu-HU" sz="2800" dirty="0">
                <a:latin typeface="Century Gothic" panose="020B0502020202020204" pitchFamily="34" charset="0"/>
              </a:rPr>
              <a:t>ki kell választanunk ehhez a megfelelő vállalkozási formát! </a:t>
            </a:r>
            <a:endParaRPr lang="hu-HU" sz="2800" dirty="0" smtClean="0">
              <a:latin typeface="Century Gothic" panose="020B0502020202020204" pitchFamily="34" charset="0"/>
            </a:endParaRPr>
          </a:p>
          <a:p>
            <a:pPr lvl="0"/>
            <a:endParaRPr lang="hu-HU" sz="2800" dirty="0" smtClean="0">
              <a:latin typeface="Century Gothic" panose="020B0502020202020204" pitchFamily="34" charset="0"/>
            </a:endParaRPr>
          </a:p>
          <a:p>
            <a:pPr lvl="0"/>
            <a:r>
              <a:rPr lang="hu-HU" sz="2800" dirty="0" smtClean="0">
                <a:latin typeface="Century Gothic" panose="020B0502020202020204" pitchFamily="34" charset="0"/>
              </a:rPr>
              <a:t>A </a:t>
            </a:r>
            <a:r>
              <a:rPr lang="hu-HU" sz="2800" dirty="0">
                <a:latin typeface="Century Gothic" panose="020B0502020202020204" pitchFamily="34" charset="0"/>
              </a:rPr>
              <a:t>következő szempontokat kell ehhez figyelembe venni: </a:t>
            </a:r>
            <a:endParaRPr lang="hu-HU" sz="2800" dirty="0" smtClean="0">
              <a:latin typeface="Century Gothic" panose="020B0502020202020204" pitchFamily="34" charset="0"/>
            </a:endParaRPr>
          </a:p>
          <a:p>
            <a:pPr marL="342900" lvl="0" indent="-342900">
              <a:buFontTx/>
              <a:buChar char="-"/>
            </a:pPr>
            <a:r>
              <a:rPr lang="hu-HU" sz="2800" dirty="0" smtClean="0">
                <a:latin typeface="Century Gothic" panose="020B0502020202020204" pitchFamily="34" charset="0"/>
              </a:rPr>
              <a:t>mekkora </a:t>
            </a:r>
            <a:r>
              <a:rPr lang="hu-HU" sz="2800" dirty="0">
                <a:latin typeface="Century Gothic" panose="020B0502020202020204" pitchFamily="34" charset="0"/>
              </a:rPr>
              <a:t>tőkével rendelkezünk </a:t>
            </a:r>
            <a:endParaRPr lang="hu-HU" sz="2800" dirty="0" smtClean="0">
              <a:latin typeface="Century Gothic" panose="020B0502020202020204" pitchFamily="34" charset="0"/>
            </a:endParaRPr>
          </a:p>
          <a:p>
            <a:pPr marL="342900" lvl="0" indent="-342900">
              <a:buFontTx/>
              <a:buChar char="-"/>
            </a:pPr>
            <a:r>
              <a:rPr lang="hu-HU" sz="2800" dirty="0" smtClean="0">
                <a:latin typeface="Century Gothic" panose="020B0502020202020204" pitchFamily="34" charset="0"/>
              </a:rPr>
              <a:t>egyedül </a:t>
            </a:r>
            <a:r>
              <a:rPr lang="hu-HU" sz="2800" dirty="0">
                <a:latin typeface="Century Gothic" panose="020B0502020202020204" pitchFamily="34" charset="0"/>
              </a:rPr>
              <a:t>vagy többen indítanánk a vállalkozást </a:t>
            </a:r>
            <a:endParaRPr lang="hu-HU" sz="2800" dirty="0" smtClean="0">
              <a:latin typeface="Century Gothic" panose="020B0502020202020204" pitchFamily="34" charset="0"/>
            </a:endParaRPr>
          </a:p>
          <a:p>
            <a:pPr marL="342900" lvl="0" indent="-342900">
              <a:buFontTx/>
              <a:buChar char="-"/>
            </a:pPr>
            <a:r>
              <a:rPr lang="hu-HU" sz="2800" dirty="0" smtClean="0">
                <a:latin typeface="Century Gothic" panose="020B0502020202020204" pitchFamily="34" charset="0"/>
              </a:rPr>
              <a:t>mekkora </a:t>
            </a:r>
            <a:r>
              <a:rPr lang="hu-HU" sz="2800" dirty="0">
                <a:latin typeface="Century Gothic" panose="020B0502020202020204" pitchFamily="34" charset="0"/>
              </a:rPr>
              <a:t>felelősséget vállalnánk </a:t>
            </a:r>
            <a:endParaRPr lang="hu-HU" sz="2800" dirty="0" smtClean="0">
              <a:latin typeface="Century Gothic" panose="020B0502020202020204" pitchFamily="34" charset="0"/>
            </a:endParaRPr>
          </a:p>
          <a:p>
            <a:pPr marL="342900" lvl="0" indent="-342900">
              <a:buFontTx/>
              <a:buChar char="-"/>
            </a:pPr>
            <a:r>
              <a:rPr lang="hu-HU" sz="2800" dirty="0" smtClean="0">
                <a:latin typeface="Century Gothic" panose="020B0502020202020204" pitchFamily="34" charset="0"/>
              </a:rPr>
              <a:t>adózási</a:t>
            </a:r>
            <a:r>
              <a:rPr lang="hu-HU" sz="2800" dirty="0">
                <a:latin typeface="Century Gothic" panose="020B0502020202020204" pitchFamily="34" charset="0"/>
              </a:rPr>
              <a:t>, járulék fizetési lehetősége</a:t>
            </a:r>
          </a:p>
        </p:txBody>
      </p:sp>
    </p:spTree>
    <p:extLst>
      <p:ext uri="{BB962C8B-B14F-4D97-AF65-F5344CB8AC3E}">
        <p14:creationId xmlns:p14="http://schemas.microsoft.com/office/powerpoint/2010/main" val="26517525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49234" y="661852"/>
            <a:ext cx="10406744" cy="8771632"/>
          </a:xfrm>
          <a:prstGeom prst="rect">
            <a:avLst/>
          </a:prstGeom>
          <a:noFill/>
        </p:spPr>
        <p:txBody>
          <a:bodyPr wrap="square" rtlCol="0">
            <a:spAutoFit/>
          </a:bodyPr>
          <a:lstStyle/>
          <a:p>
            <a:pPr lvl="0"/>
            <a:endParaRPr lang="hu-HU" dirty="0" smtClean="0"/>
          </a:p>
          <a:p>
            <a:pPr lvl="0"/>
            <a:endParaRPr lang="hu-HU" dirty="0"/>
          </a:p>
          <a:p>
            <a:r>
              <a:rPr lang="hu-HU" sz="5400" dirty="0" smtClean="0">
                <a:latin typeface="Century Gothic" panose="020B0502020202020204" pitchFamily="34" charset="0"/>
              </a:rPr>
              <a:t>Egyéni </a:t>
            </a:r>
            <a:r>
              <a:rPr lang="hu-HU" sz="5400" dirty="0">
                <a:latin typeface="Century Gothic" panose="020B0502020202020204" pitchFamily="34" charset="0"/>
              </a:rPr>
              <a:t>vállalkozás  (</a:t>
            </a:r>
            <a:r>
              <a:rPr lang="hu-HU" sz="5400" dirty="0" err="1">
                <a:latin typeface="Century Gothic" panose="020B0502020202020204" pitchFamily="34" charset="0"/>
              </a:rPr>
              <a:t>e.v</a:t>
            </a:r>
            <a:r>
              <a:rPr lang="hu-HU" sz="5400" dirty="0" smtClean="0">
                <a:latin typeface="Century Gothic" panose="020B0502020202020204" pitchFamily="34" charset="0"/>
              </a:rPr>
              <a:t>)</a:t>
            </a:r>
          </a:p>
          <a:p>
            <a:r>
              <a:rPr lang="hu-HU" sz="2400" dirty="0" smtClean="0">
                <a:latin typeface="Century Gothic" panose="020B0502020202020204" pitchFamily="34" charset="0"/>
              </a:rPr>
              <a:t>- </a:t>
            </a:r>
            <a:r>
              <a:rPr lang="hu-HU" sz="2800" dirty="0" smtClean="0">
                <a:latin typeface="Century Gothic" panose="020B0502020202020204" pitchFamily="34" charset="0"/>
              </a:rPr>
              <a:t>csak </a:t>
            </a:r>
            <a:r>
              <a:rPr lang="hu-HU" sz="2800" dirty="0">
                <a:latin typeface="Century Gothic" panose="020B0502020202020204" pitchFamily="34" charset="0"/>
              </a:rPr>
              <a:t>egy fő </a:t>
            </a:r>
            <a:r>
              <a:rPr lang="hu-HU" sz="2800" dirty="0" smtClean="0">
                <a:latin typeface="Century Gothic" panose="020B0502020202020204" pitchFamily="34" charset="0"/>
              </a:rPr>
              <a:t>indíthat (nem lehet Bt. beltagja)</a:t>
            </a:r>
          </a:p>
          <a:p>
            <a:pPr marL="342900" indent="-342900">
              <a:buFontTx/>
              <a:buChar char="-"/>
            </a:pPr>
            <a:r>
              <a:rPr lang="hu-HU" sz="2800" dirty="0" smtClean="0">
                <a:latin typeface="Century Gothic" panose="020B0502020202020204" pitchFamily="34" charset="0"/>
              </a:rPr>
              <a:t>indulásához </a:t>
            </a:r>
            <a:r>
              <a:rPr lang="hu-HU" sz="2800" dirty="0">
                <a:latin typeface="Century Gothic" panose="020B0502020202020204" pitchFamily="34" charset="0"/>
              </a:rPr>
              <a:t>nincs kötelezően előírt induló tőke</a:t>
            </a:r>
            <a:r>
              <a:rPr lang="hu-HU" sz="2800" dirty="0" smtClean="0">
                <a:latin typeface="Century Gothic" panose="020B0502020202020204" pitchFamily="34" charset="0"/>
              </a:rPr>
              <a:t>.</a:t>
            </a:r>
          </a:p>
          <a:p>
            <a:pPr marL="342900" indent="-342900">
              <a:buFontTx/>
              <a:buChar char="-"/>
            </a:pPr>
            <a:r>
              <a:rPr lang="hu-HU" sz="2800" dirty="0" smtClean="0">
                <a:latin typeface="Century Gothic" panose="020B0502020202020204" pitchFamily="34" charset="0"/>
              </a:rPr>
              <a:t>felelősség: korlátlan</a:t>
            </a:r>
          </a:p>
          <a:p>
            <a:pPr marL="342900" indent="-342900">
              <a:buFontTx/>
              <a:buChar char="-"/>
            </a:pPr>
            <a:r>
              <a:rPr lang="hu-HU" sz="2800" dirty="0" smtClean="0">
                <a:latin typeface="Century Gothic" panose="020B0502020202020204" pitchFamily="34" charset="0"/>
              </a:rPr>
              <a:t>egyszerűbb adminisztráció</a:t>
            </a:r>
          </a:p>
          <a:p>
            <a:pPr marL="342900" indent="-342900">
              <a:buFontTx/>
              <a:buChar char="-"/>
            </a:pPr>
            <a:r>
              <a:rPr lang="hu-HU" sz="2800" dirty="0" smtClean="0">
                <a:latin typeface="Century Gothic" panose="020B0502020202020204" pitchFamily="34" charset="0"/>
              </a:rPr>
              <a:t>költségek</a:t>
            </a:r>
            <a:r>
              <a:rPr lang="hu-HU" sz="2800" dirty="0">
                <a:latin typeface="Century Gothic" panose="020B0502020202020204" pitchFamily="34" charset="0"/>
              </a:rPr>
              <a:t>: A tevékenység megkezdésének bejelentése díj- és illetékmentes, azaz ingyenes.</a:t>
            </a:r>
          </a:p>
          <a:p>
            <a:r>
              <a:rPr lang="hu-HU" sz="2800" dirty="0" smtClean="0">
                <a:latin typeface="Century Gothic" panose="020B0502020202020204" pitchFamily="34" charset="0"/>
              </a:rPr>
              <a:t>- fenntartási költségek is kedvezőbbek</a:t>
            </a:r>
          </a:p>
          <a:p>
            <a:pPr marL="342900" indent="-342900">
              <a:buFontTx/>
              <a:buChar char="-"/>
            </a:pPr>
            <a:endParaRPr lang="hu-HU" sz="2400" dirty="0">
              <a:latin typeface="Century Gothic" panose="020B0502020202020204" pitchFamily="34" charset="0"/>
            </a:endParaRPr>
          </a:p>
          <a:p>
            <a:r>
              <a:rPr lang="hu-HU" sz="5400" dirty="0">
                <a:latin typeface="Century Gothic" panose="020B0502020202020204" pitchFamily="34" charset="0"/>
              </a:rPr>
              <a:t/>
            </a:r>
            <a:br>
              <a:rPr lang="hu-HU" sz="5400" dirty="0">
                <a:latin typeface="Century Gothic" panose="020B0502020202020204" pitchFamily="34" charset="0"/>
              </a:rPr>
            </a:br>
            <a:endParaRPr lang="hu-HU" sz="5400" dirty="0" smtClean="0">
              <a:latin typeface="Century Gothic" panose="020B0502020202020204" pitchFamily="34" charset="0"/>
            </a:endParaRPr>
          </a:p>
          <a:p>
            <a:pPr lvl="0"/>
            <a:endParaRPr lang="hu-HU" sz="28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39954038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10194" y="0"/>
            <a:ext cx="10406744" cy="8556188"/>
          </a:xfrm>
          <a:prstGeom prst="rect">
            <a:avLst/>
          </a:prstGeom>
          <a:noFill/>
        </p:spPr>
        <p:txBody>
          <a:bodyPr wrap="square" rtlCol="0">
            <a:spAutoFit/>
          </a:bodyPr>
          <a:lstStyle/>
          <a:p>
            <a:pPr lvl="0"/>
            <a:endParaRPr lang="hu-HU" dirty="0" smtClean="0"/>
          </a:p>
          <a:p>
            <a:pPr lvl="0"/>
            <a:endParaRPr lang="hu-HU" dirty="0"/>
          </a:p>
          <a:p>
            <a:r>
              <a:rPr lang="hu-HU" sz="5400" dirty="0" smtClean="0"/>
              <a:t>Egyéni </a:t>
            </a:r>
            <a:r>
              <a:rPr lang="hu-HU" sz="5400" dirty="0"/>
              <a:t>vállalkozás  (</a:t>
            </a:r>
            <a:r>
              <a:rPr lang="hu-HU" sz="5400" dirty="0" err="1"/>
              <a:t>e.v</a:t>
            </a:r>
            <a:r>
              <a:rPr lang="hu-HU" sz="5400" dirty="0"/>
              <a:t>)</a:t>
            </a:r>
          </a:p>
          <a:p>
            <a:endParaRPr lang="hu-HU" sz="2400" dirty="0" smtClean="0"/>
          </a:p>
          <a:p>
            <a:r>
              <a:rPr lang="hu-HU" sz="2400" dirty="0" smtClean="0"/>
              <a:t>KI </a:t>
            </a:r>
            <a:r>
              <a:rPr lang="hu-HU" sz="2400" dirty="0"/>
              <a:t>LEHET EGYÉNI VÁLLALKOZÓ? </a:t>
            </a:r>
            <a:r>
              <a:rPr lang="hu-HU" sz="2400" dirty="0" smtClean="0"/>
              <a:t/>
            </a:r>
            <a:br>
              <a:rPr lang="hu-HU" sz="2400" dirty="0" smtClean="0"/>
            </a:br>
            <a:endParaRPr lang="hu-HU" sz="2400" dirty="0" smtClean="0"/>
          </a:p>
          <a:p>
            <a:r>
              <a:rPr lang="hu-HU" sz="2400" dirty="0" smtClean="0"/>
              <a:t>„Az </a:t>
            </a:r>
            <a:r>
              <a:rPr lang="hu-HU" sz="2400" dirty="0"/>
              <a:t>a nagykorú, cselekvőképes, belföldi székhellyel rendelkező magyar állampolgár, vagy tartózkodási engedéllyel rendelkező külföldi állampolgár, </a:t>
            </a:r>
            <a:endParaRPr lang="hu-HU" sz="2400" dirty="0" smtClean="0"/>
          </a:p>
          <a:p>
            <a:r>
              <a:rPr lang="hu-HU" sz="2400" dirty="0" smtClean="0"/>
              <a:t>• </a:t>
            </a:r>
            <a:r>
              <a:rPr lang="hu-HU" sz="2400" dirty="0"/>
              <a:t>aki egyéni cégnek nem tagja vagy gazdasági társaságnak nem korlátlanul felelős tagja, </a:t>
            </a:r>
            <a:r>
              <a:rPr lang="hu-HU" sz="2400" dirty="0" smtClean="0"/>
              <a:t/>
            </a:r>
            <a:br>
              <a:rPr lang="hu-HU" sz="2400" dirty="0" smtClean="0"/>
            </a:br>
            <a:r>
              <a:rPr lang="hu-HU" sz="2400" dirty="0" smtClean="0"/>
              <a:t>• </a:t>
            </a:r>
            <a:r>
              <a:rPr lang="hu-HU" sz="2400" dirty="0"/>
              <a:t>másik egyéni vállalkozása nincs, és </a:t>
            </a:r>
            <a:r>
              <a:rPr lang="hu-HU" sz="2400" dirty="0" smtClean="0"/>
              <a:t/>
            </a:r>
            <a:br>
              <a:rPr lang="hu-HU" sz="2400" dirty="0" smtClean="0"/>
            </a:br>
            <a:r>
              <a:rPr lang="hu-HU" sz="2400" dirty="0" smtClean="0"/>
              <a:t>• </a:t>
            </a:r>
            <a:r>
              <a:rPr lang="hu-HU" sz="2400" dirty="0"/>
              <a:t>akit nem ítéltek jogerősen végrehajtható szabadságvesztésre (például.: gazdasági, vagyon elleni vagy korrupciós bűncselekményekért), vagy a hátrányos jogkövetkezmények alól már mentesült, </a:t>
            </a:r>
            <a:r>
              <a:rPr lang="hu-HU" sz="2400" dirty="0" smtClean="0"/>
              <a:t>továbbá</a:t>
            </a:r>
            <a:br>
              <a:rPr lang="hu-HU" sz="2400" dirty="0" smtClean="0"/>
            </a:br>
            <a:r>
              <a:rPr lang="hu-HU" sz="2400" dirty="0" smtClean="0"/>
              <a:t> </a:t>
            </a:r>
            <a:r>
              <a:rPr lang="hu-HU" sz="2400" dirty="0"/>
              <a:t>• aki nem áll a választott tevékenysége tekintetében foglalkozástól eltiltás hatálya alatt</a:t>
            </a:r>
            <a:r>
              <a:rPr lang="hu-HU" sz="2400" dirty="0" smtClean="0"/>
              <a:t>.”  </a:t>
            </a:r>
            <a:r>
              <a:rPr lang="hu-HU" dirty="0" smtClean="0"/>
              <a:t>nav.gov.hu</a:t>
            </a:r>
            <a:endParaRPr lang="hu-HU" b="1" dirty="0"/>
          </a:p>
          <a:p>
            <a:pPr lvl="0"/>
            <a:endParaRPr lang="hu-HU" sz="54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15052077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10194" y="0"/>
            <a:ext cx="10406744" cy="7571303"/>
          </a:xfrm>
          <a:prstGeom prst="rect">
            <a:avLst/>
          </a:prstGeom>
          <a:noFill/>
        </p:spPr>
        <p:txBody>
          <a:bodyPr wrap="square" rtlCol="0">
            <a:spAutoFit/>
          </a:bodyPr>
          <a:lstStyle/>
          <a:p>
            <a:pPr lvl="0"/>
            <a:endParaRPr lang="hu-HU" dirty="0" smtClean="0"/>
          </a:p>
          <a:p>
            <a:pPr lvl="0"/>
            <a:endParaRPr lang="hu-HU" dirty="0"/>
          </a:p>
          <a:p>
            <a:r>
              <a:rPr lang="hu-HU" sz="5400" dirty="0" smtClean="0"/>
              <a:t>Egyéni </a:t>
            </a:r>
            <a:r>
              <a:rPr lang="hu-HU" sz="5400" dirty="0"/>
              <a:t>vállalkozás  (</a:t>
            </a:r>
            <a:r>
              <a:rPr lang="hu-HU" sz="5400" dirty="0" err="1"/>
              <a:t>e.v</a:t>
            </a:r>
            <a:r>
              <a:rPr lang="hu-HU" sz="5400" dirty="0"/>
              <a:t>)</a:t>
            </a:r>
          </a:p>
          <a:p>
            <a:endParaRPr lang="hu-HU" sz="2800" dirty="0" smtClean="0"/>
          </a:p>
          <a:p>
            <a:r>
              <a:rPr lang="hu-HU" sz="2800" dirty="0" smtClean="0"/>
              <a:t>Az </a:t>
            </a:r>
            <a:r>
              <a:rPr lang="hu-HU" sz="2800" dirty="0"/>
              <a:t>egyéni vállalkozást nyilvántartásba kell vetetni: </a:t>
            </a:r>
            <a:r>
              <a:rPr lang="hu-HU" sz="2800" dirty="0" smtClean="0"/>
              <a:t/>
            </a:r>
            <a:br>
              <a:rPr lang="hu-HU" sz="2800" dirty="0" smtClean="0"/>
            </a:br>
            <a:r>
              <a:rPr lang="hu-HU" sz="2800" dirty="0" smtClean="0"/>
              <a:t>elektronikusan </a:t>
            </a:r>
            <a:r>
              <a:rPr lang="hu-HU" sz="2800" dirty="0"/>
              <a:t>a Webes Ügysegéden lehet bejelenteni, a bejelentéshez a Központi Azonosítási Ügynök (KAÜ) általi azonosításra van szükség, </a:t>
            </a:r>
            <a:endParaRPr lang="hu-HU" sz="2800" dirty="0" smtClean="0"/>
          </a:p>
          <a:p>
            <a:endParaRPr lang="hu-HU" sz="2800" dirty="0"/>
          </a:p>
          <a:p>
            <a:r>
              <a:rPr lang="hu-HU" sz="2800" dirty="0" smtClean="0"/>
              <a:t>Postán</a:t>
            </a:r>
            <a:r>
              <a:rPr lang="hu-HU" sz="2800" dirty="0"/>
              <a:t>, papíralapon, illetve telefonon nem lehet intézni!</a:t>
            </a:r>
            <a:br>
              <a:rPr lang="hu-HU" sz="2800" dirty="0"/>
            </a:br>
            <a:r>
              <a:rPr lang="hu-HU" sz="2800" dirty="0"/>
              <a:t/>
            </a:r>
            <a:br>
              <a:rPr lang="hu-HU" sz="2800" dirty="0"/>
            </a:br>
            <a:r>
              <a:rPr lang="hu-HU" sz="2800" dirty="0"/>
              <a:t/>
            </a:r>
            <a:br>
              <a:rPr lang="hu-HU" sz="2800" dirty="0"/>
            </a:br>
            <a:endParaRPr lang="hu-HU" sz="54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Tree>
    <p:extLst>
      <p:ext uri="{BB962C8B-B14F-4D97-AF65-F5344CB8AC3E}">
        <p14:creationId xmlns:p14="http://schemas.microsoft.com/office/powerpoint/2010/main" val="23860503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62149" y="-226422"/>
            <a:ext cx="10406744" cy="4124206"/>
          </a:xfrm>
          <a:prstGeom prst="rect">
            <a:avLst/>
          </a:prstGeom>
          <a:noFill/>
        </p:spPr>
        <p:txBody>
          <a:bodyPr wrap="square" rtlCol="0">
            <a:spAutoFit/>
          </a:bodyPr>
          <a:lstStyle/>
          <a:p>
            <a:pPr lvl="0"/>
            <a:endParaRPr lang="hu-HU" dirty="0" smtClean="0"/>
          </a:p>
          <a:p>
            <a:pPr lvl="0"/>
            <a:endParaRPr lang="hu-HU" dirty="0"/>
          </a:p>
          <a:p>
            <a:r>
              <a:rPr lang="hu-HU" sz="5400" dirty="0" smtClean="0"/>
              <a:t>Egyéni </a:t>
            </a:r>
            <a:r>
              <a:rPr lang="hu-HU" sz="5400" dirty="0"/>
              <a:t>vállalkozás  (</a:t>
            </a:r>
            <a:r>
              <a:rPr lang="hu-HU" sz="5400" dirty="0" err="1"/>
              <a:t>e.v</a:t>
            </a:r>
            <a:r>
              <a:rPr lang="hu-HU" sz="5400" dirty="0"/>
              <a:t>)</a:t>
            </a:r>
          </a:p>
          <a:p>
            <a:pPr lvl="0"/>
            <a:endParaRPr lang="hu-HU" sz="54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pic>
        <p:nvPicPr>
          <p:cNvPr id="1028" name="Picture 4" descr="egyéni vállalkozás indítá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2012" y="1140427"/>
            <a:ext cx="8391771" cy="4691000"/>
          </a:xfrm>
          <a:prstGeom prst="rect">
            <a:avLst/>
          </a:prstGeom>
          <a:noFill/>
          <a:extLst>
            <a:ext uri="{909E8E84-426E-40DD-AFC4-6F175D3DCCD1}">
              <a14:hiddenFill xmlns:a14="http://schemas.microsoft.com/office/drawing/2010/main">
                <a:solidFill>
                  <a:srgbClr val="FFFFFF"/>
                </a:solidFill>
              </a14:hiddenFill>
            </a:ext>
          </a:extLst>
        </p:spPr>
      </p:pic>
      <p:sp>
        <p:nvSpPr>
          <p:cNvPr id="3" name="Téglalap 2"/>
          <p:cNvSpPr/>
          <p:nvPr/>
        </p:nvSpPr>
        <p:spPr>
          <a:xfrm>
            <a:off x="1160804" y="5943992"/>
            <a:ext cx="3791807" cy="369332"/>
          </a:xfrm>
          <a:prstGeom prst="rect">
            <a:avLst/>
          </a:prstGeom>
        </p:spPr>
        <p:txBody>
          <a:bodyPr wrap="none">
            <a:spAutoFit/>
          </a:bodyPr>
          <a:lstStyle/>
          <a:p>
            <a:r>
              <a:rPr lang="hu-HU" dirty="0"/>
              <a:t>https://www.nyilvantarto.hu/ugyseged/</a:t>
            </a:r>
          </a:p>
        </p:txBody>
      </p:sp>
    </p:spTree>
    <p:extLst>
      <p:ext uri="{BB962C8B-B14F-4D97-AF65-F5344CB8AC3E}">
        <p14:creationId xmlns:p14="http://schemas.microsoft.com/office/powerpoint/2010/main" val="1697390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96983" y="478307"/>
            <a:ext cx="10406744" cy="5016758"/>
          </a:xfrm>
          <a:prstGeom prst="rect">
            <a:avLst/>
          </a:prstGeom>
          <a:noFill/>
        </p:spPr>
        <p:txBody>
          <a:bodyPr wrap="square" rtlCol="0">
            <a:spAutoFit/>
          </a:bodyPr>
          <a:lstStyle/>
          <a:p>
            <a:pPr lvl="0"/>
            <a:endParaRPr lang="hu-HU" dirty="0" smtClean="0"/>
          </a:p>
          <a:p>
            <a:pPr lvl="0"/>
            <a:endParaRPr lang="hu-HU" dirty="0"/>
          </a:p>
          <a:p>
            <a:r>
              <a:rPr lang="hu-HU" sz="5400" dirty="0" smtClean="0"/>
              <a:t>Egyéni </a:t>
            </a:r>
            <a:r>
              <a:rPr lang="hu-HU" sz="5400" dirty="0"/>
              <a:t>vállalkozás  (</a:t>
            </a:r>
            <a:r>
              <a:rPr lang="hu-HU" sz="5400" dirty="0" err="1"/>
              <a:t>e.v</a:t>
            </a:r>
            <a:r>
              <a:rPr lang="hu-HU" sz="5400" dirty="0" smtClean="0"/>
              <a:t>)</a:t>
            </a:r>
          </a:p>
          <a:p>
            <a:pPr lvl="0"/>
            <a:endParaRPr lang="hu-HU" sz="2800" dirty="0" smtClean="0"/>
          </a:p>
          <a:p>
            <a:pPr lvl="0"/>
            <a:r>
              <a:rPr lang="hu-HU" sz="2800" dirty="0" smtClean="0"/>
              <a:t>Mielőtt elindítjuk </a:t>
            </a:r>
            <a:r>
              <a:rPr lang="hu-HU" sz="2800" dirty="0"/>
              <a:t>az egyéni </a:t>
            </a:r>
            <a:r>
              <a:rPr lang="hu-HU" sz="2800" dirty="0" smtClean="0"/>
              <a:t>vállalkozást</a:t>
            </a:r>
            <a:r>
              <a:rPr lang="hu-HU" sz="2800" dirty="0"/>
              <a:t>, </a:t>
            </a:r>
            <a:r>
              <a:rPr lang="hu-HU" sz="2800" dirty="0" smtClean="0"/>
              <a:t>nézzük </a:t>
            </a:r>
            <a:r>
              <a:rPr lang="hu-HU" sz="2800" dirty="0"/>
              <a:t>meg, hogy a választott tevékenységhez szükség van-e engedélyre, bejelentésre vagy valamilyen szakképesítésre. Ezt legegyszerűbben a gazdasági kamarák oldalán vagy a hatályos jogszabályokban </a:t>
            </a:r>
            <a:r>
              <a:rPr lang="hu-HU" sz="2800" dirty="0" smtClean="0"/>
              <a:t>tudjuk </a:t>
            </a:r>
            <a:r>
              <a:rPr lang="hu-HU" sz="2800" dirty="0"/>
              <a:t>ellenőrizni.</a:t>
            </a:r>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
        <p:nvSpPr>
          <p:cNvPr id="3" name="Téglalap 2"/>
          <p:cNvSpPr/>
          <p:nvPr/>
        </p:nvSpPr>
        <p:spPr>
          <a:xfrm>
            <a:off x="1053737" y="4282787"/>
            <a:ext cx="3074126" cy="461665"/>
          </a:xfrm>
          <a:prstGeom prst="rect">
            <a:avLst/>
          </a:prstGeom>
        </p:spPr>
        <p:txBody>
          <a:bodyPr wrap="square">
            <a:spAutoFit/>
          </a:bodyPr>
          <a:lstStyle/>
          <a:p>
            <a:r>
              <a:rPr lang="hu-HU" sz="2400" dirty="0"/>
              <a:t>https://kavir.mkik.hu</a:t>
            </a:r>
            <a:r>
              <a:rPr lang="hu-HU" dirty="0"/>
              <a:t>/</a:t>
            </a:r>
            <a:endParaRPr lang="hu-HU" b="1" dirty="0"/>
          </a:p>
        </p:txBody>
      </p:sp>
    </p:spTree>
    <p:extLst>
      <p:ext uri="{BB962C8B-B14F-4D97-AF65-F5344CB8AC3E}">
        <p14:creationId xmlns:p14="http://schemas.microsoft.com/office/powerpoint/2010/main" val="16398742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96982" y="478307"/>
            <a:ext cx="10624457" cy="5078313"/>
          </a:xfrm>
          <a:prstGeom prst="rect">
            <a:avLst/>
          </a:prstGeom>
          <a:noFill/>
        </p:spPr>
        <p:txBody>
          <a:bodyPr wrap="square" rtlCol="0">
            <a:spAutoFit/>
          </a:bodyPr>
          <a:lstStyle/>
          <a:p>
            <a:pPr lvl="0"/>
            <a:endParaRPr lang="hu-HU" dirty="0" smtClean="0"/>
          </a:p>
          <a:p>
            <a:pPr lvl="0"/>
            <a:endParaRPr lang="hu-HU" dirty="0"/>
          </a:p>
          <a:p>
            <a:r>
              <a:rPr lang="hu-HU" sz="5400" dirty="0" smtClean="0"/>
              <a:t>Egyéni </a:t>
            </a:r>
            <a:r>
              <a:rPr lang="hu-HU" sz="5400" dirty="0"/>
              <a:t>vállalkozás  (</a:t>
            </a:r>
            <a:r>
              <a:rPr lang="hu-HU" sz="5400" dirty="0" err="1"/>
              <a:t>e.v</a:t>
            </a:r>
            <a:r>
              <a:rPr lang="hu-HU" sz="5400" dirty="0" smtClean="0"/>
              <a:t>)</a:t>
            </a:r>
          </a:p>
          <a:p>
            <a:pPr lvl="0"/>
            <a:endParaRPr lang="hu-HU" sz="2400" dirty="0" smtClean="0"/>
          </a:p>
          <a:p>
            <a:r>
              <a:rPr lang="hu-HU" sz="2400" dirty="0"/>
              <a:t>A </a:t>
            </a:r>
            <a:r>
              <a:rPr lang="hu-HU" sz="2400" dirty="0" smtClean="0"/>
              <a:t>KSH honlapján</a:t>
            </a:r>
            <a:r>
              <a:rPr lang="hu-HU" sz="2400" dirty="0"/>
              <a:t> további segítség található a választható tevékenységek ÖVTJ-kód szerinti besorolásáról</a:t>
            </a:r>
            <a:r>
              <a:rPr lang="hu-HU" sz="2400" dirty="0" smtClean="0"/>
              <a:t>.</a:t>
            </a:r>
          </a:p>
          <a:p>
            <a:endParaRPr lang="hu-HU" sz="2400" dirty="0"/>
          </a:p>
          <a:p>
            <a:r>
              <a:rPr lang="hu-HU" dirty="0">
                <a:hlinkClick r:id="rId2"/>
              </a:rPr>
              <a:t>https://</a:t>
            </a:r>
            <a:r>
              <a:rPr lang="hu-HU" dirty="0" smtClean="0">
                <a:hlinkClick r:id="rId2"/>
              </a:rPr>
              <a:t>www.ksh.hu/osztalyozasok_onallo_vallalkozok_tevekenysegi_jegyzeke_ovtj?lang=hu</a:t>
            </a:r>
            <a:endParaRPr lang="hu-HU" dirty="0" smtClean="0"/>
          </a:p>
          <a:p>
            <a:endParaRPr lang="hu-HU" sz="2400" dirty="0"/>
          </a:p>
          <a:p>
            <a:r>
              <a:rPr lang="hu-HU" sz="2400" dirty="0" smtClean="0"/>
              <a:t>Mi </a:t>
            </a:r>
            <a:r>
              <a:rPr lang="hu-HU" sz="2400" dirty="0"/>
              <a:t>az ÖVTJ-kód</a:t>
            </a:r>
            <a:r>
              <a:rPr lang="hu-HU" sz="2400" dirty="0" smtClean="0"/>
              <a:t>?</a:t>
            </a:r>
            <a:endParaRPr lang="hu-HU" dirty="0" smtClean="0"/>
          </a:p>
          <a:p>
            <a:r>
              <a:rPr lang="hu-HU" dirty="0"/>
              <a:t>Az egyéni vállalkozók tevékenységeit az ÖVTJ, azaz az Önálló Vállalkozók Tevékenységi Jegyzéke alapján kell megadni.</a:t>
            </a:r>
            <a:br>
              <a:rPr lang="hu-HU" dirty="0"/>
            </a:br>
            <a:r>
              <a:rPr lang="hu-HU" dirty="0"/>
              <a:t>Ez hasonló szerepet tölt be, mint a cégek esetében a TEÁOR, de az ÖVTJ egy különálló rendszer, amely kifejezetten az egyéni vállalkozásokhoz készült.</a:t>
            </a:r>
          </a:p>
        </p:txBody>
      </p:sp>
      <p:sp>
        <p:nvSpPr>
          <p:cNvPr id="3" name="Téglalap 2"/>
          <p:cNvSpPr/>
          <p:nvPr/>
        </p:nvSpPr>
        <p:spPr>
          <a:xfrm>
            <a:off x="1053737" y="4282788"/>
            <a:ext cx="300082" cy="369332"/>
          </a:xfrm>
          <a:prstGeom prst="rect">
            <a:avLst/>
          </a:prstGeom>
        </p:spPr>
        <p:txBody>
          <a:bodyPr wrap="none">
            <a:spAutoFit/>
          </a:bodyPr>
          <a:lstStyle/>
          <a:p>
            <a:r>
              <a:rPr lang="hu-HU" dirty="0" smtClean="0"/>
              <a:t>/</a:t>
            </a:r>
            <a:endParaRPr lang="hu-HU" b="1" dirty="0"/>
          </a:p>
        </p:txBody>
      </p:sp>
    </p:spTree>
    <p:extLst>
      <p:ext uri="{BB962C8B-B14F-4D97-AF65-F5344CB8AC3E}">
        <p14:creationId xmlns:p14="http://schemas.microsoft.com/office/powerpoint/2010/main" val="36657092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6102" y="278010"/>
            <a:ext cx="10406744" cy="7325082"/>
          </a:xfrm>
          <a:prstGeom prst="rect">
            <a:avLst/>
          </a:prstGeom>
          <a:noFill/>
        </p:spPr>
        <p:txBody>
          <a:bodyPr wrap="square" rtlCol="0">
            <a:spAutoFit/>
          </a:bodyPr>
          <a:lstStyle/>
          <a:p>
            <a:pPr lvl="0"/>
            <a:endParaRPr lang="hu-HU" dirty="0" smtClean="0"/>
          </a:p>
          <a:p>
            <a:pPr lvl="0"/>
            <a:endParaRPr lang="hu-HU" dirty="0"/>
          </a:p>
          <a:p>
            <a:r>
              <a:rPr lang="hu-HU" sz="5400" dirty="0" smtClean="0"/>
              <a:t>Betéti társaság (bt)</a:t>
            </a:r>
          </a:p>
          <a:p>
            <a:pPr lvl="0"/>
            <a:endParaRPr lang="hu-HU" sz="2800" dirty="0" smtClean="0"/>
          </a:p>
          <a:p>
            <a:pPr marL="457200" indent="-457200">
              <a:buFontTx/>
              <a:buChar char="-"/>
            </a:pPr>
            <a:r>
              <a:rPr lang="hu-HU" sz="2600" dirty="0" smtClean="0">
                <a:latin typeface="Century Gothic" panose="020B0502020202020204" pitchFamily="34" charset="0"/>
              </a:rPr>
              <a:t>Minimum 2 fő alapíthat </a:t>
            </a:r>
            <a:r>
              <a:rPr lang="hu-HU" sz="2600" dirty="0">
                <a:latin typeface="Century Gothic" panose="020B0502020202020204" pitchFamily="34" charset="0"/>
              </a:rPr>
              <a:t>(beltag, kültag</a:t>
            </a:r>
            <a:r>
              <a:rPr lang="hu-HU" sz="2600" dirty="0" smtClean="0">
                <a:latin typeface="Century Gothic" panose="020B0502020202020204" pitchFamily="34" charset="0"/>
              </a:rPr>
              <a:t>)</a:t>
            </a:r>
          </a:p>
          <a:p>
            <a:pPr marL="457200" indent="-457200">
              <a:buFontTx/>
              <a:buChar char="-"/>
            </a:pPr>
            <a:r>
              <a:rPr lang="hu-HU" sz="2600" dirty="0" smtClean="0">
                <a:latin typeface="Century Gothic" panose="020B0502020202020204" pitchFamily="34" charset="0"/>
              </a:rPr>
              <a:t>Beltag nem lehet egyéni vállalkozó</a:t>
            </a:r>
            <a:endParaRPr lang="hu-HU" sz="2600" dirty="0">
              <a:latin typeface="Century Gothic" panose="020B0502020202020204" pitchFamily="34" charset="0"/>
            </a:endParaRPr>
          </a:p>
          <a:p>
            <a:pPr marL="342900" indent="-342900">
              <a:buFontTx/>
              <a:buChar char="-"/>
            </a:pPr>
            <a:r>
              <a:rPr lang="hu-HU" sz="2600" dirty="0" smtClean="0">
                <a:latin typeface="Century Gothic" panose="020B0502020202020204" pitchFamily="34" charset="0"/>
              </a:rPr>
              <a:t>indulásához </a:t>
            </a:r>
            <a:r>
              <a:rPr lang="hu-HU" sz="2600" dirty="0">
                <a:latin typeface="Century Gothic" panose="020B0502020202020204" pitchFamily="34" charset="0"/>
              </a:rPr>
              <a:t>nincs kötelezően előírt induló </a:t>
            </a:r>
            <a:r>
              <a:rPr lang="hu-HU" sz="2600" dirty="0" smtClean="0">
                <a:latin typeface="Century Gothic" panose="020B0502020202020204" pitchFamily="34" charset="0"/>
              </a:rPr>
              <a:t>tőke, de</a:t>
            </a:r>
            <a:r>
              <a:rPr lang="hu-HU" sz="2600" dirty="0">
                <a:latin typeface="Century Gothic" panose="020B0502020202020204" pitchFamily="34" charset="0"/>
              </a:rPr>
              <a:t> </a:t>
            </a:r>
            <a:r>
              <a:rPr lang="hu-HU" sz="2600" dirty="0" smtClean="0">
                <a:latin typeface="Century Gothic" panose="020B0502020202020204" pitchFamily="34" charset="0"/>
              </a:rPr>
              <a:t>cég </a:t>
            </a:r>
            <a:r>
              <a:rPr lang="hu-HU" sz="2600" dirty="0">
                <a:latin typeface="Century Gothic" panose="020B0502020202020204" pitchFamily="34" charset="0"/>
              </a:rPr>
              <a:t>alapítás törzstőke nélkül nem </a:t>
            </a:r>
            <a:r>
              <a:rPr lang="hu-HU" sz="2600" dirty="0" smtClean="0">
                <a:latin typeface="Century Gothic" panose="020B0502020202020204" pitchFamily="34" charset="0"/>
              </a:rPr>
              <a:t>lehetséges</a:t>
            </a:r>
          </a:p>
          <a:p>
            <a:pPr marL="342900" indent="-342900">
              <a:buFontTx/>
              <a:buChar char="-"/>
            </a:pPr>
            <a:r>
              <a:rPr lang="hu-HU" sz="2600" dirty="0" smtClean="0">
                <a:latin typeface="Century Gothic" panose="020B0502020202020204" pitchFamily="34" charset="0"/>
              </a:rPr>
              <a:t>tagok felelőssége különböző. </a:t>
            </a:r>
          </a:p>
          <a:p>
            <a:r>
              <a:rPr lang="hu-HU" sz="2600" dirty="0">
                <a:latin typeface="Century Gothic" panose="020B0502020202020204" pitchFamily="34" charset="0"/>
              </a:rPr>
              <a:t> </a:t>
            </a:r>
            <a:r>
              <a:rPr lang="hu-HU" sz="2600" dirty="0" smtClean="0">
                <a:latin typeface="Century Gothic" panose="020B0502020202020204" pitchFamily="34" charset="0"/>
              </a:rPr>
              <a:t>   Beltag: korlátlan, kültag: </a:t>
            </a:r>
            <a:r>
              <a:rPr lang="hu-HU" sz="2600" dirty="0">
                <a:latin typeface="Century Gothic" panose="020B0502020202020204" pitchFamily="34" charset="0"/>
              </a:rPr>
              <a:t>a bevitt vagyon </a:t>
            </a:r>
            <a:r>
              <a:rPr lang="hu-HU" sz="2600" dirty="0" smtClean="0">
                <a:latin typeface="Century Gothic" panose="020B0502020202020204" pitchFamily="34" charset="0"/>
              </a:rPr>
              <a:t>erejéig felelős </a:t>
            </a:r>
            <a:endParaRPr lang="hu-HU" sz="2600" dirty="0">
              <a:latin typeface="Century Gothic" panose="020B0502020202020204" pitchFamily="34" charset="0"/>
            </a:endParaRPr>
          </a:p>
          <a:p>
            <a:pPr marL="342900" indent="-342900">
              <a:buFontTx/>
              <a:buChar char="-"/>
            </a:pPr>
            <a:r>
              <a:rPr lang="hu-HU" sz="2600" dirty="0" smtClean="0">
                <a:latin typeface="Century Gothic" panose="020B0502020202020204" pitchFamily="34" charset="0"/>
              </a:rPr>
              <a:t>összetetteb adminisztráció (kettős könyvelés)</a:t>
            </a:r>
          </a:p>
          <a:p>
            <a:pPr marL="342900" indent="-342900">
              <a:buFontTx/>
              <a:buChar char="-"/>
            </a:pPr>
            <a:r>
              <a:rPr lang="hu-HU" sz="2600" dirty="0">
                <a:latin typeface="Century Gothic" panose="020B0502020202020204" pitchFamily="34" charset="0"/>
              </a:rPr>
              <a:t>alapítás ügyvéd közreműködését igényli</a:t>
            </a:r>
          </a:p>
          <a:p>
            <a:r>
              <a:rPr lang="hu-HU" sz="2600" dirty="0" smtClean="0">
                <a:latin typeface="Century Gothic" panose="020B0502020202020204" pitchFamily="34" charset="0"/>
              </a:rPr>
              <a:t>-  fenntartási </a:t>
            </a:r>
            <a:r>
              <a:rPr lang="hu-HU" sz="2600" dirty="0">
                <a:latin typeface="Century Gothic" panose="020B0502020202020204" pitchFamily="34" charset="0"/>
              </a:rPr>
              <a:t>költségek </a:t>
            </a:r>
            <a:r>
              <a:rPr lang="hu-HU" sz="2600" dirty="0" smtClean="0">
                <a:latin typeface="Century Gothic" panose="020B0502020202020204" pitchFamily="34" charset="0"/>
              </a:rPr>
              <a:t>magasabbak</a:t>
            </a:r>
            <a:endParaRPr lang="hu-HU" sz="26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
        <p:nvSpPr>
          <p:cNvPr id="3" name="Téglalap 2"/>
          <p:cNvSpPr/>
          <p:nvPr/>
        </p:nvSpPr>
        <p:spPr>
          <a:xfrm>
            <a:off x="1053737" y="4282788"/>
            <a:ext cx="184731" cy="369332"/>
          </a:xfrm>
          <a:prstGeom prst="rect">
            <a:avLst/>
          </a:prstGeom>
        </p:spPr>
        <p:txBody>
          <a:bodyPr wrap="none">
            <a:spAutoFit/>
          </a:bodyPr>
          <a:lstStyle/>
          <a:p>
            <a:endParaRPr lang="hu-HU" b="1" dirty="0"/>
          </a:p>
        </p:txBody>
      </p:sp>
    </p:spTree>
    <p:extLst>
      <p:ext uri="{BB962C8B-B14F-4D97-AF65-F5344CB8AC3E}">
        <p14:creationId xmlns:p14="http://schemas.microsoft.com/office/powerpoint/2010/main" val="9882702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6102" y="278010"/>
            <a:ext cx="10406744" cy="6524863"/>
          </a:xfrm>
          <a:prstGeom prst="rect">
            <a:avLst/>
          </a:prstGeom>
          <a:noFill/>
        </p:spPr>
        <p:txBody>
          <a:bodyPr wrap="square" rtlCol="0">
            <a:spAutoFit/>
          </a:bodyPr>
          <a:lstStyle/>
          <a:p>
            <a:pPr lvl="0"/>
            <a:endParaRPr lang="hu-HU" dirty="0" smtClean="0"/>
          </a:p>
          <a:p>
            <a:pPr lvl="0"/>
            <a:endParaRPr lang="hu-HU" dirty="0"/>
          </a:p>
          <a:p>
            <a:r>
              <a:rPr lang="hu-HU" sz="5400" dirty="0" smtClean="0"/>
              <a:t>Korlátolt felelősségű társaság (Kft.)</a:t>
            </a:r>
          </a:p>
          <a:p>
            <a:pPr lvl="0"/>
            <a:endParaRPr lang="hu-HU" sz="2800" dirty="0" smtClean="0"/>
          </a:p>
          <a:p>
            <a:pPr marL="457200" indent="-457200">
              <a:buFontTx/>
              <a:buChar char="-"/>
            </a:pPr>
            <a:r>
              <a:rPr lang="hu-HU" sz="2600" dirty="0" smtClean="0">
                <a:latin typeface="Century Gothic" panose="020B0502020202020204" pitchFamily="34" charset="0"/>
              </a:rPr>
              <a:t>Már 1 fő indíthat </a:t>
            </a:r>
          </a:p>
          <a:p>
            <a:pPr marL="457200" indent="-457200">
              <a:buFontTx/>
              <a:buChar char="-"/>
            </a:pPr>
            <a:r>
              <a:rPr lang="hu-HU" sz="2600" dirty="0" smtClean="0">
                <a:latin typeface="Century Gothic" panose="020B0502020202020204" pitchFamily="34" charset="0"/>
              </a:rPr>
              <a:t>indulásához kötelezően </a:t>
            </a:r>
            <a:r>
              <a:rPr lang="hu-HU" sz="2600" dirty="0">
                <a:latin typeface="Century Gothic" panose="020B0502020202020204" pitchFamily="34" charset="0"/>
              </a:rPr>
              <a:t>előírt induló </a:t>
            </a:r>
            <a:r>
              <a:rPr lang="hu-HU" sz="2600" dirty="0" smtClean="0">
                <a:latin typeface="Century Gothic" panose="020B0502020202020204" pitchFamily="34" charset="0"/>
              </a:rPr>
              <a:t>tőke minimum összege 3.000.000ft</a:t>
            </a:r>
          </a:p>
          <a:p>
            <a:pPr marL="342900" indent="-342900">
              <a:buFontTx/>
              <a:buChar char="-"/>
            </a:pPr>
            <a:r>
              <a:rPr lang="hu-HU" sz="2600" dirty="0" smtClean="0">
                <a:latin typeface="Century Gothic" panose="020B0502020202020204" pitchFamily="34" charset="0"/>
              </a:rPr>
              <a:t>tagok a </a:t>
            </a:r>
            <a:r>
              <a:rPr lang="hu-HU" sz="2600" dirty="0">
                <a:latin typeface="Century Gothic" panose="020B0502020202020204" pitchFamily="34" charset="0"/>
              </a:rPr>
              <a:t>bevitt vagyon </a:t>
            </a:r>
            <a:r>
              <a:rPr lang="hu-HU" sz="2600" dirty="0" smtClean="0">
                <a:latin typeface="Century Gothic" panose="020B0502020202020204" pitchFamily="34" charset="0"/>
              </a:rPr>
              <a:t>erejéig </a:t>
            </a:r>
            <a:r>
              <a:rPr lang="hu-HU" sz="2600" dirty="0" err="1" smtClean="0">
                <a:latin typeface="Century Gothic" panose="020B0502020202020204" pitchFamily="34" charset="0"/>
              </a:rPr>
              <a:t>felelőssek</a:t>
            </a:r>
            <a:endParaRPr lang="hu-HU" sz="2600" dirty="0">
              <a:latin typeface="Century Gothic" panose="020B0502020202020204" pitchFamily="34" charset="0"/>
            </a:endParaRPr>
          </a:p>
          <a:p>
            <a:pPr marL="342900" indent="-342900">
              <a:buFontTx/>
              <a:buChar char="-"/>
            </a:pPr>
            <a:r>
              <a:rPr lang="hu-HU" sz="2600" dirty="0" smtClean="0">
                <a:latin typeface="Century Gothic" panose="020B0502020202020204" pitchFamily="34" charset="0"/>
              </a:rPr>
              <a:t>összetetteb adminisztráció (kettős könyvelés)</a:t>
            </a:r>
          </a:p>
          <a:p>
            <a:pPr marL="342900" indent="-342900">
              <a:buFontTx/>
              <a:buChar char="-"/>
            </a:pPr>
            <a:r>
              <a:rPr lang="hu-HU" sz="2600" dirty="0">
                <a:latin typeface="Century Gothic" panose="020B0502020202020204" pitchFamily="34" charset="0"/>
              </a:rPr>
              <a:t>alapítás ügyvéd közreműködését igényli</a:t>
            </a:r>
          </a:p>
          <a:p>
            <a:r>
              <a:rPr lang="hu-HU" sz="2600" dirty="0" smtClean="0">
                <a:latin typeface="Century Gothic" panose="020B0502020202020204" pitchFamily="34" charset="0"/>
              </a:rPr>
              <a:t>-  fenntartási </a:t>
            </a:r>
            <a:r>
              <a:rPr lang="hu-HU" sz="2600" dirty="0">
                <a:latin typeface="Century Gothic" panose="020B0502020202020204" pitchFamily="34" charset="0"/>
              </a:rPr>
              <a:t>költségek </a:t>
            </a:r>
            <a:r>
              <a:rPr lang="hu-HU" sz="2600" dirty="0" smtClean="0">
                <a:latin typeface="Century Gothic" panose="020B0502020202020204" pitchFamily="34" charset="0"/>
              </a:rPr>
              <a:t>magasabbak</a:t>
            </a:r>
            <a:endParaRPr lang="hu-HU" sz="2600" dirty="0">
              <a:latin typeface="Century Gothic" panose="020B0502020202020204" pitchFamily="34" charset="0"/>
            </a:endParaRPr>
          </a:p>
          <a:p>
            <a:pPr lvl="0"/>
            <a:endParaRPr lang="hu-HU" sz="2800" dirty="0">
              <a:latin typeface="Century Gothic" panose="020B0502020202020204" pitchFamily="34" charset="0"/>
            </a:endParaRPr>
          </a:p>
          <a:p>
            <a:endParaRPr lang="hu-HU" sz="3600" dirty="0">
              <a:latin typeface="Century Gothic" panose="020B0502020202020204" pitchFamily="34" charset="0"/>
            </a:endParaRPr>
          </a:p>
          <a:p>
            <a:pPr lvl="0"/>
            <a:r>
              <a:rPr lang="hu-HU" sz="3600" dirty="0">
                <a:latin typeface="Century Gothic" panose="020B0502020202020204" pitchFamily="34" charset="0"/>
              </a:rPr>
              <a:t>  </a:t>
            </a:r>
          </a:p>
          <a:p>
            <a:endParaRPr lang="hu-HU" dirty="0"/>
          </a:p>
        </p:txBody>
      </p:sp>
      <p:sp>
        <p:nvSpPr>
          <p:cNvPr id="3" name="Téglalap 2"/>
          <p:cNvSpPr/>
          <p:nvPr/>
        </p:nvSpPr>
        <p:spPr>
          <a:xfrm>
            <a:off x="1053737" y="4282788"/>
            <a:ext cx="184731" cy="369332"/>
          </a:xfrm>
          <a:prstGeom prst="rect">
            <a:avLst/>
          </a:prstGeom>
        </p:spPr>
        <p:txBody>
          <a:bodyPr wrap="none">
            <a:spAutoFit/>
          </a:bodyPr>
          <a:lstStyle/>
          <a:p>
            <a:endParaRPr lang="hu-HU" b="1" dirty="0"/>
          </a:p>
        </p:txBody>
      </p:sp>
    </p:spTree>
    <p:extLst>
      <p:ext uri="{BB962C8B-B14F-4D97-AF65-F5344CB8AC3E}">
        <p14:creationId xmlns:p14="http://schemas.microsoft.com/office/powerpoint/2010/main" val="27568840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9"/>
            <a:ext cx="10406744" cy="6986528"/>
          </a:xfrm>
          <a:prstGeom prst="rect">
            <a:avLst/>
          </a:prstGeom>
          <a:noFill/>
        </p:spPr>
        <p:txBody>
          <a:bodyPr wrap="square" rtlCol="0">
            <a:spAutoFit/>
          </a:bodyPr>
          <a:lstStyle/>
          <a:p>
            <a:pPr lvl="0"/>
            <a:endParaRPr lang="hu-HU" dirty="0" smtClean="0"/>
          </a:p>
          <a:p>
            <a:pPr lvl="0"/>
            <a:endParaRPr lang="hu-HU" dirty="0"/>
          </a:p>
          <a:p>
            <a:r>
              <a:rPr lang="hu-HU" sz="2800" b="1" dirty="0"/>
              <a:t>Elektronikus kapcsolattartás</a:t>
            </a:r>
          </a:p>
          <a:p>
            <a:endParaRPr lang="hu-HU" sz="2800" dirty="0" smtClean="0"/>
          </a:p>
          <a:p>
            <a:r>
              <a:rPr lang="hu-HU" sz="2400" dirty="0" smtClean="0">
                <a:latin typeface="Century Gothic" panose="020B0502020202020204" pitchFamily="34" charset="0"/>
              </a:rPr>
              <a:t>Minden </a:t>
            </a:r>
            <a:r>
              <a:rPr lang="hu-HU" sz="2400" dirty="0">
                <a:latin typeface="Century Gothic" panose="020B0502020202020204" pitchFamily="34" charset="0"/>
              </a:rPr>
              <a:t>vállalkozó köteles az adóhatósággal </a:t>
            </a:r>
            <a:r>
              <a:rPr lang="hu-HU" sz="2400" b="1" dirty="0">
                <a:latin typeface="Century Gothic" panose="020B0502020202020204" pitchFamily="34" charset="0"/>
              </a:rPr>
              <a:t>elektronikus úton</a:t>
            </a:r>
            <a:r>
              <a:rPr lang="hu-HU" sz="2400" dirty="0">
                <a:latin typeface="Century Gothic" panose="020B0502020202020204" pitchFamily="34" charset="0"/>
              </a:rPr>
              <a:t> kommunikálni</a:t>
            </a:r>
            <a:r>
              <a:rPr lang="hu-HU" sz="2400" dirty="0" smtClean="0">
                <a:latin typeface="Century Gothic" panose="020B0502020202020204" pitchFamily="34" charset="0"/>
              </a:rPr>
              <a:t>.</a:t>
            </a:r>
          </a:p>
          <a:p>
            <a:endParaRPr lang="hu-HU" sz="2400" dirty="0" smtClean="0">
              <a:latin typeface="Century Gothic" panose="020B0502020202020204" pitchFamily="34" charset="0"/>
            </a:endParaRPr>
          </a:p>
          <a:p>
            <a:pPr lvl="0"/>
            <a:r>
              <a:rPr lang="hu-HU" sz="2400" dirty="0">
                <a:latin typeface="Century Gothic" panose="020B0502020202020204" pitchFamily="34" charset="0"/>
              </a:rPr>
              <a:t>Az ügyfél </a:t>
            </a:r>
            <a:r>
              <a:rPr lang="hu-HU" sz="2400" b="1" dirty="0">
                <a:latin typeface="Century Gothic" panose="020B0502020202020204" pitchFamily="34" charset="0"/>
              </a:rPr>
              <a:t>elektronikus úton</a:t>
            </a:r>
            <a:r>
              <a:rPr lang="hu-HU" sz="2400" dirty="0">
                <a:latin typeface="Century Gothic" panose="020B0502020202020204" pitchFamily="34" charset="0"/>
              </a:rPr>
              <a:t> juttatja el beadványait a NAV-hoz</a:t>
            </a:r>
            <a:br>
              <a:rPr lang="hu-HU" sz="2400" dirty="0">
                <a:latin typeface="Century Gothic" panose="020B0502020202020204" pitchFamily="34" charset="0"/>
              </a:rPr>
            </a:br>
            <a:r>
              <a:rPr lang="hu-HU" sz="2400" dirty="0">
                <a:latin typeface="Century Gothic" panose="020B0502020202020204" pitchFamily="34" charset="0"/>
              </a:rPr>
              <a:t>(pl. </a:t>
            </a:r>
            <a:r>
              <a:rPr lang="hu-HU" sz="2400" b="1" dirty="0">
                <a:latin typeface="Century Gothic" panose="020B0502020202020204" pitchFamily="34" charset="0"/>
              </a:rPr>
              <a:t>ONYA</a:t>
            </a:r>
            <a:r>
              <a:rPr lang="hu-HU" sz="2400" dirty="0">
                <a:latin typeface="Century Gothic" panose="020B0502020202020204" pitchFamily="34" charset="0"/>
              </a:rPr>
              <a:t>, </a:t>
            </a:r>
            <a:r>
              <a:rPr lang="hu-HU" sz="2400" b="1" dirty="0" err="1">
                <a:latin typeface="Century Gothic" panose="020B0502020202020204" pitchFamily="34" charset="0"/>
              </a:rPr>
              <a:t>eSZJA</a:t>
            </a:r>
            <a:r>
              <a:rPr lang="hu-HU" sz="2400" dirty="0">
                <a:latin typeface="Century Gothic" panose="020B0502020202020204" pitchFamily="34" charset="0"/>
              </a:rPr>
              <a:t>, </a:t>
            </a:r>
            <a:r>
              <a:rPr lang="hu-HU" sz="2400" b="1" dirty="0">
                <a:latin typeface="Century Gothic" panose="020B0502020202020204" pitchFamily="34" charset="0"/>
              </a:rPr>
              <a:t>tárhely</a:t>
            </a:r>
            <a:r>
              <a:rPr lang="hu-HU" sz="2400" dirty="0" smtClean="0">
                <a:latin typeface="Century Gothic" panose="020B0502020202020204" pitchFamily="34" charset="0"/>
              </a:rPr>
              <a:t>).</a:t>
            </a:r>
          </a:p>
          <a:p>
            <a:pPr lvl="0"/>
            <a:endParaRPr lang="hu-HU" sz="2400" dirty="0">
              <a:latin typeface="Century Gothic" panose="020B0502020202020204" pitchFamily="34" charset="0"/>
            </a:endParaRPr>
          </a:p>
          <a:p>
            <a:pPr lvl="0"/>
            <a:r>
              <a:rPr lang="hu-HU" sz="2400" dirty="0">
                <a:latin typeface="Century Gothic" panose="020B0502020202020204" pitchFamily="34" charset="0"/>
              </a:rPr>
              <a:t>A NAV is </a:t>
            </a:r>
            <a:r>
              <a:rPr lang="hu-HU" sz="2400" b="1" dirty="0">
                <a:latin typeface="Century Gothic" panose="020B0502020202020204" pitchFamily="34" charset="0"/>
              </a:rPr>
              <a:t>ugyanígy</a:t>
            </a:r>
            <a:r>
              <a:rPr lang="hu-HU" sz="2400" dirty="0">
                <a:latin typeface="Century Gothic" panose="020B0502020202020204" pitchFamily="34" charset="0"/>
              </a:rPr>
              <a:t> küldi az iratait az ügyfélnek.</a:t>
            </a:r>
          </a:p>
          <a:p>
            <a:endParaRPr lang="hu-HU" sz="2800" dirty="0" smtClean="0"/>
          </a:p>
          <a:p>
            <a:endParaRPr lang="hu-HU" sz="2800" dirty="0"/>
          </a:p>
          <a:p>
            <a:r>
              <a:rPr lang="hu-HU" sz="2800" dirty="0"/>
              <a:t>Fontos: </a:t>
            </a:r>
            <a:r>
              <a:rPr lang="hu-HU" sz="2800" b="1" dirty="0"/>
              <a:t>ügyfélkapu / cégkapu</a:t>
            </a:r>
            <a:r>
              <a:rPr lang="hu-HU" sz="2800" dirty="0"/>
              <a:t> regisztráció szükséges</a:t>
            </a:r>
            <a:r>
              <a:rPr lang="hu-HU" sz="2800" dirty="0" smtClean="0"/>
              <a:t>.</a:t>
            </a:r>
          </a:p>
          <a:p>
            <a:endParaRPr lang="hu-HU" sz="2800" dirty="0"/>
          </a:p>
          <a:p>
            <a:endParaRPr lang="hu-HU" sz="2800" dirty="0"/>
          </a:p>
          <a:p>
            <a:pPr marL="342900" indent="-342900">
              <a:buFontTx/>
              <a:buChar char="-"/>
            </a:pPr>
            <a:endParaRPr lang="hu-HU" sz="2400" dirty="0">
              <a:latin typeface="Century Gothic" panose="020B0502020202020204" pitchFamily="34" charset="0"/>
            </a:endParaRPr>
          </a:p>
          <a:p>
            <a:endParaRPr lang="hu-HU" sz="2400" dirty="0"/>
          </a:p>
        </p:txBody>
      </p:sp>
    </p:spTree>
    <p:extLst>
      <p:ext uri="{BB962C8B-B14F-4D97-AF65-F5344CB8AC3E}">
        <p14:creationId xmlns:p14="http://schemas.microsoft.com/office/powerpoint/2010/main" val="25459187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9"/>
            <a:ext cx="10406744" cy="4585871"/>
          </a:xfrm>
          <a:prstGeom prst="rect">
            <a:avLst/>
          </a:prstGeom>
          <a:noFill/>
        </p:spPr>
        <p:txBody>
          <a:bodyPr wrap="square" rtlCol="0">
            <a:spAutoFit/>
          </a:bodyPr>
          <a:lstStyle/>
          <a:p>
            <a:pPr lvl="0"/>
            <a:endParaRPr lang="hu-HU" dirty="0" smtClean="0"/>
          </a:p>
          <a:p>
            <a:pPr lvl="0"/>
            <a:endParaRPr lang="hu-HU" dirty="0"/>
          </a:p>
          <a:p>
            <a:r>
              <a:rPr lang="hu-HU" sz="2800" b="1" dirty="0" smtClean="0"/>
              <a:t>Bankszámlanyitási kötelezettség</a:t>
            </a:r>
            <a:endParaRPr lang="hu-HU" sz="2800" b="1" dirty="0"/>
          </a:p>
          <a:p>
            <a:endParaRPr lang="hu-HU" sz="2800" dirty="0" smtClean="0"/>
          </a:p>
          <a:p>
            <a:r>
              <a:rPr lang="hu-HU" sz="2400" dirty="0" smtClean="0">
                <a:latin typeface="Century Gothic" panose="020B0502020202020204" pitchFamily="34" charset="0"/>
              </a:rPr>
              <a:t>Vállalkozói bankszámla nyitás kötelező minden vállalkozás számára:</a:t>
            </a:r>
          </a:p>
          <a:p>
            <a:endParaRPr lang="hu-HU" sz="2400" dirty="0">
              <a:latin typeface="Century Gothic" panose="020B0502020202020204" pitchFamily="34" charset="0"/>
            </a:endParaRPr>
          </a:p>
          <a:p>
            <a:r>
              <a:rPr lang="hu-HU" sz="2400" dirty="0" smtClean="0">
                <a:latin typeface="Century Gothic" panose="020B0502020202020204" pitchFamily="34" charset="0"/>
              </a:rPr>
              <a:t>Kivéve az alanyi adómentes egyéni vállalkozók és</a:t>
            </a:r>
          </a:p>
          <a:p>
            <a:r>
              <a:rPr lang="hu-HU" sz="2400" dirty="0" smtClean="0">
                <a:latin typeface="Century Gothic" panose="020B0502020202020204" pitchFamily="34" charset="0"/>
              </a:rPr>
              <a:t> magánszemélyek</a:t>
            </a:r>
            <a:endParaRPr lang="hu-HU" sz="2800" dirty="0" smtClean="0"/>
          </a:p>
          <a:p>
            <a:endParaRPr lang="hu-HU" sz="2800" dirty="0"/>
          </a:p>
          <a:p>
            <a:endParaRPr lang="hu-HU" sz="2800" dirty="0"/>
          </a:p>
          <a:p>
            <a:pPr marL="342900" indent="-342900">
              <a:buFontTx/>
              <a:buChar char="-"/>
            </a:pPr>
            <a:endParaRPr lang="hu-HU" sz="2400" dirty="0">
              <a:latin typeface="Century Gothic" panose="020B0502020202020204" pitchFamily="34" charset="0"/>
            </a:endParaRPr>
          </a:p>
          <a:p>
            <a:endParaRPr lang="hu-HU" sz="2400" dirty="0"/>
          </a:p>
        </p:txBody>
      </p:sp>
    </p:spTree>
    <p:extLst>
      <p:ext uri="{BB962C8B-B14F-4D97-AF65-F5344CB8AC3E}">
        <p14:creationId xmlns:p14="http://schemas.microsoft.com/office/powerpoint/2010/main" val="26839488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8"/>
            <a:ext cx="10406744" cy="4801314"/>
          </a:xfrm>
          <a:prstGeom prst="rect">
            <a:avLst/>
          </a:prstGeom>
          <a:noFill/>
        </p:spPr>
        <p:txBody>
          <a:bodyPr wrap="square" rtlCol="0">
            <a:spAutoFit/>
          </a:bodyPr>
          <a:lstStyle/>
          <a:p>
            <a:pPr lvl="0"/>
            <a:endParaRPr lang="hu-HU" dirty="0" smtClean="0"/>
          </a:p>
          <a:p>
            <a:endParaRPr lang="hu-HU" sz="2400" dirty="0" smtClean="0">
              <a:latin typeface="Century Gothic" panose="020B0502020202020204" pitchFamily="34" charset="0"/>
            </a:endParaRPr>
          </a:p>
          <a:p>
            <a:r>
              <a:rPr lang="hu-HU" sz="2400" b="1" dirty="0">
                <a:latin typeface="Century Gothic" panose="020B0502020202020204" pitchFamily="34" charset="0"/>
              </a:rPr>
              <a:t>Az adószám </a:t>
            </a:r>
            <a:r>
              <a:rPr lang="hu-HU" sz="2400" b="1" dirty="0" smtClean="0">
                <a:latin typeface="Century Gothic" panose="020B0502020202020204" pitchFamily="34" charset="0"/>
              </a:rPr>
              <a:t>felépítése</a:t>
            </a:r>
          </a:p>
          <a:p>
            <a:endParaRPr lang="hu-HU" sz="2400" dirty="0">
              <a:latin typeface="Century Gothic" panose="020B0502020202020204" pitchFamily="34" charset="0"/>
            </a:endParaRPr>
          </a:p>
          <a:p>
            <a:r>
              <a:rPr lang="hu-HU" sz="2400" dirty="0" smtClean="0">
                <a:latin typeface="Century Gothic" panose="020B0502020202020204" pitchFamily="34" charset="0"/>
              </a:rPr>
              <a:t>12345678-1-11</a:t>
            </a:r>
          </a:p>
          <a:p>
            <a:endParaRPr lang="hu-HU" sz="2400" dirty="0">
              <a:latin typeface="Century Gothic" panose="020B0502020202020204" pitchFamily="34" charset="0"/>
            </a:endParaRPr>
          </a:p>
          <a:p>
            <a:r>
              <a:rPr lang="hu-HU" sz="2400" dirty="0">
                <a:latin typeface="Century Gothic" panose="020B0502020202020204" pitchFamily="34" charset="0"/>
              </a:rPr>
              <a:t>Első rész - </a:t>
            </a:r>
            <a:r>
              <a:rPr lang="hu-HU" sz="2400" dirty="0" smtClean="0">
                <a:latin typeface="Century Gothic" panose="020B0502020202020204" pitchFamily="34" charset="0"/>
              </a:rPr>
              <a:t>a </a:t>
            </a:r>
            <a:r>
              <a:rPr lang="hu-HU" sz="2400" dirty="0">
                <a:latin typeface="Century Gothic" panose="020B0502020202020204" pitchFamily="34" charset="0"/>
              </a:rPr>
              <a:t>vállalkozás nyolcszámjegyű egyedi azonosítója vagy törzsszáma</a:t>
            </a:r>
            <a:r>
              <a:rPr lang="hu-HU" sz="2400" dirty="0" smtClean="0">
                <a:latin typeface="Century Gothic" panose="020B0502020202020204" pitchFamily="34" charset="0"/>
              </a:rPr>
              <a:t>.</a:t>
            </a:r>
          </a:p>
          <a:p>
            <a:endParaRPr lang="hu-HU" sz="2400" dirty="0">
              <a:latin typeface="Century Gothic" panose="020B0502020202020204" pitchFamily="34" charset="0"/>
            </a:endParaRPr>
          </a:p>
          <a:p>
            <a:r>
              <a:rPr lang="hu-HU" sz="2400" dirty="0">
                <a:latin typeface="Century Gothic" panose="020B0502020202020204" pitchFamily="34" charset="0"/>
              </a:rPr>
              <a:t>Második rész </a:t>
            </a:r>
            <a:r>
              <a:rPr lang="hu-HU" sz="2400" dirty="0" smtClean="0">
                <a:latin typeface="Century Gothic" panose="020B0502020202020204" pitchFamily="34" charset="0"/>
              </a:rPr>
              <a:t>– a vállalkozás ÁFA kódja</a:t>
            </a:r>
          </a:p>
          <a:p>
            <a:endParaRPr lang="hu-HU" sz="2400" dirty="0">
              <a:latin typeface="Century Gothic" panose="020B0502020202020204" pitchFamily="34" charset="0"/>
            </a:endParaRPr>
          </a:p>
          <a:p>
            <a:r>
              <a:rPr lang="hu-HU" sz="2400" dirty="0">
                <a:latin typeface="Century Gothic" panose="020B0502020202020204" pitchFamily="34" charset="0"/>
              </a:rPr>
              <a:t>Az adószám utolsó két számjegye, a vállalkozó székhelye szerint illetékes területi adóhatóság kódja. </a:t>
            </a:r>
          </a:p>
        </p:txBody>
      </p:sp>
    </p:spTree>
    <p:extLst>
      <p:ext uri="{BB962C8B-B14F-4D97-AF65-F5344CB8AC3E}">
        <p14:creationId xmlns:p14="http://schemas.microsoft.com/office/powerpoint/2010/main" val="10129503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8"/>
            <a:ext cx="10406744" cy="4678204"/>
          </a:xfrm>
          <a:prstGeom prst="rect">
            <a:avLst/>
          </a:prstGeom>
          <a:noFill/>
        </p:spPr>
        <p:txBody>
          <a:bodyPr wrap="square" rtlCol="0">
            <a:spAutoFit/>
          </a:bodyPr>
          <a:lstStyle/>
          <a:p>
            <a:pPr lvl="0"/>
            <a:endParaRPr lang="hu-HU" dirty="0" smtClean="0"/>
          </a:p>
          <a:p>
            <a:endParaRPr lang="hu-HU" sz="2400" dirty="0" smtClean="0">
              <a:latin typeface="Century Gothic" panose="020B0502020202020204" pitchFamily="34" charset="0"/>
            </a:endParaRPr>
          </a:p>
          <a:p>
            <a:r>
              <a:rPr lang="hu-HU" sz="3200" b="1" dirty="0" smtClean="0">
                <a:latin typeface="Century Gothic" panose="020B0502020202020204" pitchFamily="34" charset="0"/>
              </a:rPr>
              <a:t>Közösségi adószám</a:t>
            </a:r>
          </a:p>
          <a:p>
            <a:endParaRPr lang="hu-HU" sz="3200" dirty="0">
              <a:latin typeface="Century Gothic" panose="020B0502020202020204" pitchFamily="34" charset="0"/>
            </a:endParaRPr>
          </a:p>
          <a:p>
            <a:r>
              <a:rPr lang="hu-HU" sz="3200" dirty="0">
                <a:latin typeface="Century Gothic" panose="020B0502020202020204" pitchFamily="34" charset="0"/>
              </a:rPr>
              <a:t>A közösségi adószám </a:t>
            </a:r>
            <a:r>
              <a:rPr lang="hu-HU" sz="3200" dirty="0" smtClean="0">
                <a:latin typeface="Century Gothic" panose="020B0502020202020204" pitchFamily="34" charset="0"/>
              </a:rPr>
              <a:t>lehetővé </a:t>
            </a:r>
            <a:r>
              <a:rPr lang="hu-HU" sz="3200" dirty="0">
                <a:latin typeface="Century Gothic" panose="020B0502020202020204" pitchFamily="34" charset="0"/>
              </a:rPr>
              <a:t>teszi az EU-n belüli </a:t>
            </a:r>
            <a:r>
              <a:rPr lang="hu-HU" sz="3200" dirty="0" smtClean="0">
                <a:latin typeface="Century Gothic" panose="020B0502020202020204" pitchFamily="34" charset="0"/>
              </a:rPr>
              <a:t>kereskedést</a:t>
            </a:r>
            <a:r>
              <a:rPr lang="hu-HU" sz="3200" b="1" dirty="0" smtClean="0">
                <a:latin typeface="Century Gothic" panose="020B0502020202020204" pitchFamily="34" charset="0"/>
              </a:rPr>
              <a:t>.</a:t>
            </a:r>
          </a:p>
          <a:p>
            <a:endParaRPr lang="hu-HU" sz="3200" b="1" dirty="0">
              <a:latin typeface="Century Gothic" panose="020B0502020202020204" pitchFamily="34" charset="0"/>
            </a:endParaRPr>
          </a:p>
          <a:p>
            <a:r>
              <a:rPr lang="hu-HU" sz="3200" dirty="0" smtClean="0">
                <a:latin typeface="Century Gothic" panose="020B0502020202020204" pitchFamily="34" charset="0"/>
              </a:rPr>
              <a:t>A </a:t>
            </a:r>
            <a:r>
              <a:rPr lang="hu-HU" sz="3200" dirty="0">
                <a:latin typeface="Century Gothic" panose="020B0502020202020204" pitchFamily="34" charset="0"/>
              </a:rPr>
              <a:t>közösségi adószám az országkódot és a magyar adószám első nyolc számjegyét tartalmazza, </a:t>
            </a:r>
            <a:r>
              <a:rPr lang="hu-HU" sz="3200" dirty="0" smtClean="0">
                <a:latin typeface="Century Gothic" panose="020B0502020202020204" pitchFamily="34" charset="0"/>
              </a:rPr>
              <a:t>pl. </a:t>
            </a:r>
            <a:r>
              <a:rPr lang="hu-HU" sz="3200" dirty="0">
                <a:latin typeface="Century Gothic" panose="020B0502020202020204" pitchFamily="34" charset="0"/>
              </a:rPr>
              <a:t>HU12345678 </a:t>
            </a:r>
          </a:p>
        </p:txBody>
      </p:sp>
    </p:spTree>
    <p:extLst>
      <p:ext uri="{BB962C8B-B14F-4D97-AF65-F5344CB8AC3E}">
        <p14:creationId xmlns:p14="http://schemas.microsoft.com/office/powerpoint/2010/main" val="23159675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66950" y="165463"/>
            <a:ext cx="10406744" cy="5755422"/>
          </a:xfrm>
          <a:prstGeom prst="rect">
            <a:avLst/>
          </a:prstGeom>
          <a:noFill/>
        </p:spPr>
        <p:txBody>
          <a:bodyPr wrap="square" rtlCol="0">
            <a:spAutoFit/>
          </a:bodyPr>
          <a:lstStyle/>
          <a:p>
            <a:pPr lvl="0"/>
            <a:endParaRPr lang="hu-HU" dirty="0" smtClean="0"/>
          </a:p>
          <a:p>
            <a:pPr lvl="0"/>
            <a:endParaRPr lang="hu-HU" dirty="0"/>
          </a:p>
          <a:p>
            <a:r>
              <a:rPr lang="hu-HU" sz="2000" b="1" dirty="0">
                <a:latin typeface="Century Gothic" panose="020B0502020202020204" pitchFamily="34" charset="0"/>
              </a:rPr>
              <a:t>A cégjegyzékszám a cég egyedi </a:t>
            </a:r>
            <a:r>
              <a:rPr lang="hu-HU" sz="2000" b="1" dirty="0" smtClean="0">
                <a:latin typeface="Century Gothic" panose="020B0502020202020204" pitchFamily="34" charset="0"/>
              </a:rPr>
              <a:t>azonosítója</a:t>
            </a:r>
          </a:p>
          <a:p>
            <a:r>
              <a:rPr lang="hu-HU" sz="2000" dirty="0" smtClean="0">
                <a:latin typeface="Century Gothic" panose="020B0502020202020204" pitchFamily="34" charset="0"/>
              </a:rPr>
              <a:t>. </a:t>
            </a:r>
          </a:p>
          <a:p>
            <a:r>
              <a:rPr lang="hu-HU" sz="2000" dirty="0" smtClean="0">
                <a:latin typeface="Century Gothic" panose="020B0502020202020204" pitchFamily="34" charset="0"/>
              </a:rPr>
              <a:t>A</a:t>
            </a:r>
            <a:r>
              <a:rPr lang="hu-HU" sz="2000" dirty="0">
                <a:latin typeface="Century Gothic" panose="020B0502020202020204" pitchFamily="34" charset="0"/>
              </a:rPr>
              <a:t> </a:t>
            </a:r>
            <a:r>
              <a:rPr lang="hu-HU" sz="2000" b="1" dirty="0">
                <a:latin typeface="Century Gothic" panose="020B0502020202020204" pitchFamily="34" charset="0"/>
              </a:rPr>
              <a:t>BS-CF-NNNNNN</a:t>
            </a:r>
            <a:r>
              <a:rPr lang="hu-HU" sz="2000" dirty="0">
                <a:latin typeface="Century Gothic" panose="020B0502020202020204" pitchFamily="34" charset="0"/>
              </a:rPr>
              <a:t> formátumú cégjegyzékszám három jól elkülöníthető részből áll</a:t>
            </a:r>
            <a:r>
              <a:rPr lang="hu-HU" sz="2000" dirty="0" smtClean="0">
                <a:latin typeface="Century Gothic" panose="020B0502020202020204" pitchFamily="34" charset="0"/>
              </a:rPr>
              <a:t>:</a:t>
            </a:r>
          </a:p>
          <a:p>
            <a:endParaRPr lang="hu-HU" sz="2000" dirty="0">
              <a:latin typeface="Century Gothic" panose="020B0502020202020204" pitchFamily="34" charset="0"/>
            </a:endParaRPr>
          </a:p>
          <a:p>
            <a:r>
              <a:rPr lang="hu-HU" sz="2000" b="1" dirty="0" smtClean="0">
                <a:latin typeface="Century Gothic" panose="020B0502020202020204" pitchFamily="34" charset="0"/>
              </a:rPr>
              <a:t>BS</a:t>
            </a:r>
            <a:r>
              <a:rPr lang="hu-HU" sz="2000" dirty="0">
                <a:latin typeface="Century Gothic" panose="020B0502020202020204" pitchFamily="34" charset="0"/>
              </a:rPr>
              <a:t> a céget nyilvántartó bíróság két számjegyű sorszáma</a:t>
            </a:r>
            <a:r>
              <a:rPr lang="hu-HU" sz="2000" dirty="0" smtClean="0">
                <a:latin typeface="Century Gothic" panose="020B0502020202020204" pitchFamily="34" charset="0"/>
              </a:rPr>
              <a:t>,</a:t>
            </a:r>
          </a:p>
          <a:p>
            <a:endParaRPr lang="hu-HU" sz="2000" dirty="0">
              <a:latin typeface="Century Gothic" panose="020B0502020202020204" pitchFamily="34" charset="0"/>
            </a:endParaRPr>
          </a:p>
          <a:p>
            <a:r>
              <a:rPr lang="hu-HU" sz="2000" b="1" dirty="0" smtClean="0">
                <a:latin typeface="Century Gothic" panose="020B0502020202020204" pitchFamily="34" charset="0"/>
              </a:rPr>
              <a:t>CF</a:t>
            </a:r>
            <a:r>
              <a:rPr lang="hu-HU" sz="2000" dirty="0">
                <a:latin typeface="Century Gothic" panose="020B0502020202020204" pitchFamily="34" charset="0"/>
              </a:rPr>
              <a:t> a cégformájára utaló két számjegyű jelzőszám</a:t>
            </a:r>
            <a:r>
              <a:rPr lang="hu-HU" sz="2000" dirty="0" smtClean="0">
                <a:latin typeface="Century Gothic" panose="020B0502020202020204" pitchFamily="34" charset="0"/>
              </a:rPr>
              <a:t>,</a:t>
            </a:r>
          </a:p>
          <a:p>
            <a:endParaRPr lang="hu-HU" sz="2000" dirty="0">
              <a:latin typeface="Century Gothic" panose="020B0502020202020204" pitchFamily="34" charset="0"/>
            </a:endParaRPr>
          </a:p>
          <a:p>
            <a:r>
              <a:rPr lang="hu-HU" sz="2000" b="1" dirty="0">
                <a:latin typeface="Century Gothic" panose="020B0502020202020204" pitchFamily="34" charset="0"/>
              </a:rPr>
              <a:t>NNNNNN</a:t>
            </a:r>
            <a:r>
              <a:rPr lang="hu-HU" sz="2000" dirty="0">
                <a:latin typeface="Century Gothic" panose="020B0502020202020204" pitchFamily="34" charset="0"/>
              </a:rPr>
              <a:t> pedig a </a:t>
            </a:r>
            <a:r>
              <a:rPr lang="hu-HU" sz="2000" dirty="0" smtClean="0">
                <a:latin typeface="Century Gothic" panose="020B0502020202020204" pitchFamily="34" charset="0"/>
              </a:rPr>
              <a:t>cégjegyzéket</a:t>
            </a:r>
            <a:r>
              <a:rPr lang="hu-HU" sz="2000" dirty="0">
                <a:latin typeface="Century Gothic" panose="020B0502020202020204" pitchFamily="34" charset="0"/>
              </a:rPr>
              <a:t> vezető bíróságon kiadott hat számjegyből álló sorszám</a:t>
            </a:r>
          </a:p>
          <a:p>
            <a:endParaRPr lang="hu-HU" sz="2000" dirty="0">
              <a:latin typeface="Century Gothic" panose="020B0502020202020204" pitchFamily="34" charset="0"/>
            </a:endParaRPr>
          </a:p>
          <a:p>
            <a:r>
              <a:rPr lang="hu-HU" sz="2000" dirty="0" smtClean="0">
                <a:latin typeface="Century Gothic" panose="020B0502020202020204" pitchFamily="34" charset="0"/>
              </a:rPr>
              <a:t>Pl.: 11- 06-123456</a:t>
            </a:r>
          </a:p>
          <a:p>
            <a:endParaRPr lang="hu-HU" sz="2000" dirty="0" smtClean="0">
              <a:latin typeface="Century Gothic" panose="020B0502020202020204" pitchFamily="34" charset="0"/>
            </a:endParaRPr>
          </a:p>
          <a:p>
            <a:r>
              <a:rPr lang="hu-HU" sz="2000" dirty="0" smtClean="0">
                <a:latin typeface="Century Gothic" panose="020B0502020202020204" pitchFamily="34" charset="0"/>
              </a:rPr>
              <a:t>11 Komárom-Esztergom Vármegye Tatabányai törvényszék</a:t>
            </a:r>
            <a:endParaRPr lang="hu-HU" sz="2000" dirty="0">
              <a:latin typeface="Century Gothic" panose="020B0502020202020204" pitchFamily="34" charset="0"/>
            </a:endParaRPr>
          </a:p>
          <a:p>
            <a:r>
              <a:rPr lang="hu-HU" sz="2000" dirty="0" smtClean="0">
                <a:latin typeface="Century Gothic" panose="020B0502020202020204" pitchFamily="34" charset="0"/>
              </a:rPr>
              <a:t>06 Bt</a:t>
            </a:r>
            <a:br>
              <a:rPr lang="hu-HU" sz="2000" dirty="0" smtClean="0">
                <a:latin typeface="Century Gothic" panose="020B0502020202020204" pitchFamily="34" charset="0"/>
              </a:rPr>
            </a:br>
            <a:r>
              <a:rPr lang="hu-HU" sz="2000" dirty="0" smtClean="0">
                <a:latin typeface="Century Gothic" panose="020B0502020202020204" pitchFamily="34" charset="0"/>
              </a:rPr>
              <a:t>09 Kft.</a:t>
            </a:r>
            <a:endParaRPr lang="hu-HU" sz="2000" dirty="0">
              <a:latin typeface="Century Gothic" panose="020B0502020202020204" pitchFamily="34" charset="0"/>
            </a:endParaRPr>
          </a:p>
        </p:txBody>
      </p:sp>
    </p:spTree>
    <p:extLst>
      <p:ext uri="{BB962C8B-B14F-4D97-AF65-F5344CB8AC3E}">
        <p14:creationId xmlns:p14="http://schemas.microsoft.com/office/powerpoint/2010/main" val="20208093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97281" y="661852"/>
            <a:ext cx="10406744" cy="5078313"/>
          </a:xfrm>
          <a:prstGeom prst="rect">
            <a:avLst/>
          </a:prstGeom>
          <a:noFill/>
        </p:spPr>
        <p:txBody>
          <a:bodyPr wrap="square" rtlCol="0">
            <a:spAutoFit/>
          </a:bodyPr>
          <a:lstStyle/>
          <a:p>
            <a:pPr lvl="0"/>
            <a:endParaRPr lang="hu-HU" dirty="0" smtClean="0"/>
          </a:p>
          <a:p>
            <a:pPr lvl="0"/>
            <a:endParaRPr lang="hu-HU" dirty="0"/>
          </a:p>
          <a:p>
            <a:r>
              <a:rPr lang="hu-HU" sz="2800" b="1" dirty="0">
                <a:latin typeface="Century Gothic" panose="020B0502020202020204" pitchFamily="34" charset="0"/>
              </a:rPr>
              <a:t>A statisztikai számjel felépítése</a:t>
            </a:r>
            <a:endParaRPr lang="hu-HU" sz="2800" dirty="0">
              <a:latin typeface="Century Gothic" panose="020B0502020202020204" pitchFamily="34" charset="0"/>
            </a:endParaRPr>
          </a:p>
          <a:p>
            <a:r>
              <a:rPr lang="hu-HU" sz="2800" dirty="0" smtClean="0">
                <a:latin typeface="Century Gothic" panose="020B0502020202020204" pitchFamily="34" charset="0"/>
              </a:rPr>
              <a:t> </a:t>
            </a:r>
          </a:p>
          <a:p>
            <a:r>
              <a:rPr lang="hu-HU" sz="2800" dirty="0">
                <a:latin typeface="Century Gothic" panose="020B0502020202020204" pitchFamily="34" charset="0"/>
              </a:rPr>
              <a:t>1–8 törzsszám (adószám első nyolc száma</a:t>
            </a:r>
            <a:r>
              <a:rPr lang="hu-HU" sz="2800" dirty="0" smtClean="0">
                <a:latin typeface="Century Gothic" panose="020B0502020202020204" pitchFamily="34" charset="0"/>
              </a:rPr>
              <a:t>)</a:t>
            </a:r>
          </a:p>
          <a:p>
            <a:r>
              <a:rPr lang="hu-HU" sz="2800" dirty="0">
                <a:latin typeface="Century Gothic" panose="020B0502020202020204" pitchFamily="34" charset="0"/>
              </a:rPr>
              <a:t>9–12 szakágazati kód (TEÁOR</a:t>
            </a:r>
            <a:r>
              <a:rPr lang="hu-HU" sz="2800" dirty="0" smtClean="0">
                <a:latin typeface="Century Gothic" panose="020B0502020202020204" pitchFamily="34" charset="0"/>
              </a:rPr>
              <a:t>)</a:t>
            </a:r>
          </a:p>
          <a:p>
            <a:r>
              <a:rPr lang="hu-HU" sz="2800" dirty="0">
                <a:latin typeface="Century Gothic" panose="020B0502020202020204" pitchFamily="34" charset="0"/>
              </a:rPr>
              <a:t>13–15 gazdálkodási forma kód (GFO</a:t>
            </a:r>
            <a:r>
              <a:rPr lang="hu-HU" sz="2800" dirty="0" smtClean="0">
                <a:latin typeface="Century Gothic" panose="020B0502020202020204" pitchFamily="34" charset="0"/>
              </a:rPr>
              <a:t>)</a:t>
            </a:r>
          </a:p>
          <a:p>
            <a:r>
              <a:rPr lang="hu-HU" sz="2800" dirty="0">
                <a:latin typeface="Century Gothic" panose="020B0502020202020204" pitchFamily="34" charset="0"/>
              </a:rPr>
              <a:t>16–17 területi (megye) </a:t>
            </a:r>
            <a:r>
              <a:rPr lang="hu-HU" sz="2800" dirty="0" smtClean="0">
                <a:latin typeface="Century Gothic" panose="020B0502020202020204" pitchFamily="34" charset="0"/>
              </a:rPr>
              <a:t>kód</a:t>
            </a:r>
          </a:p>
          <a:p>
            <a:endParaRPr lang="hu-HU" sz="2800" dirty="0">
              <a:latin typeface="Century Gothic" panose="020B0502020202020204" pitchFamily="34" charset="0"/>
            </a:endParaRPr>
          </a:p>
          <a:p>
            <a:r>
              <a:rPr lang="hu-HU" sz="2800" dirty="0" smtClean="0">
                <a:latin typeface="Century Gothic" panose="020B0502020202020204" pitchFamily="34" charset="0"/>
              </a:rPr>
              <a:t>12345678 – 6622 -113-11</a:t>
            </a:r>
          </a:p>
          <a:p>
            <a:r>
              <a:rPr lang="hu-HU" sz="2800" dirty="0" smtClean="0">
                <a:latin typeface="Century Gothic" panose="020B0502020202020204" pitchFamily="34" charset="0"/>
              </a:rPr>
              <a:t>113 Kft.</a:t>
            </a:r>
          </a:p>
          <a:p>
            <a:endParaRPr lang="hu-HU" dirty="0"/>
          </a:p>
          <a:p>
            <a:endParaRPr lang="hu-HU" dirty="0" smtClean="0"/>
          </a:p>
        </p:txBody>
      </p:sp>
    </p:spTree>
    <p:extLst>
      <p:ext uri="{BB962C8B-B14F-4D97-AF65-F5344CB8AC3E}">
        <p14:creationId xmlns:p14="http://schemas.microsoft.com/office/powerpoint/2010/main" val="2029475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140824" y="557349"/>
            <a:ext cx="10406744" cy="6370975"/>
          </a:xfrm>
          <a:prstGeom prst="rect">
            <a:avLst/>
          </a:prstGeom>
          <a:noFill/>
        </p:spPr>
        <p:txBody>
          <a:bodyPr wrap="square" rtlCol="0">
            <a:spAutoFit/>
          </a:bodyPr>
          <a:lstStyle/>
          <a:p>
            <a:pPr lvl="0"/>
            <a:endParaRPr lang="hu-HU" dirty="0" smtClean="0"/>
          </a:p>
          <a:p>
            <a:pPr lvl="0"/>
            <a:endParaRPr lang="hu-HU" dirty="0"/>
          </a:p>
          <a:p>
            <a:r>
              <a:rPr lang="hu-HU" sz="2800" b="1" dirty="0" smtClean="0"/>
              <a:t>Alanyi áfamentesség: </a:t>
            </a:r>
          </a:p>
          <a:p>
            <a:endParaRPr lang="hu-HU" sz="2800" b="1" dirty="0"/>
          </a:p>
          <a:p>
            <a:r>
              <a:rPr lang="hu-HU" sz="2400" dirty="0" smtClean="0">
                <a:latin typeface="Century Gothic" panose="020B0502020202020204" pitchFamily="34" charset="0"/>
              </a:rPr>
              <a:t>„Az </a:t>
            </a:r>
            <a:r>
              <a:rPr lang="hu-HU" sz="2400" dirty="0">
                <a:latin typeface="Century Gothic" panose="020B0502020202020204" pitchFamily="34" charset="0"/>
              </a:rPr>
              <a:t>adóalanyok akkor választhatnak belföldön alanyi adómentességet </a:t>
            </a:r>
            <a:r>
              <a:rPr lang="hu-HU" sz="2400" b="1" dirty="0">
                <a:latin typeface="Century Gothic" panose="020B0502020202020204" pitchFamily="34" charset="0"/>
              </a:rPr>
              <a:t>2025. évre</a:t>
            </a:r>
            <a:r>
              <a:rPr lang="hu-HU" sz="2400" dirty="0">
                <a:latin typeface="Century Gothic" panose="020B0502020202020204" pitchFamily="34" charset="0"/>
              </a:rPr>
              <a:t>, ha a belföldön teljesített összes termékértékesítésük, szolgáltatásnyújtásuk fejében megtérített vagy megtérítendő ellenértéknek – forintban kifejezett és éves szinten göngyölített – összege</a:t>
            </a:r>
          </a:p>
          <a:p>
            <a:r>
              <a:rPr lang="hu-HU" sz="2400" i="1" dirty="0">
                <a:latin typeface="Century Gothic" panose="020B0502020202020204" pitchFamily="34" charset="0"/>
              </a:rPr>
              <a:t>a)</a:t>
            </a:r>
            <a:r>
              <a:rPr lang="hu-HU" sz="2400" dirty="0">
                <a:latin typeface="Century Gothic" panose="020B0502020202020204" pitchFamily="34" charset="0"/>
              </a:rPr>
              <a:t> sem</a:t>
            </a:r>
            <a:r>
              <a:rPr lang="hu-HU" sz="2400" b="1" dirty="0">
                <a:latin typeface="Century Gothic" panose="020B0502020202020204" pitchFamily="34" charset="0"/>
              </a:rPr>
              <a:t> a 2024. naptári évben</a:t>
            </a:r>
            <a:r>
              <a:rPr lang="hu-HU" sz="2400" dirty="0">
                <a:latin typeface="Century Gothic" panose="020B0502020202020204" pitchFamily="34" charset="0"/>
              </a:rPr>
              <a:t> ténylegesen,</a:t>
            </a:r>
          </a:p>
          <a:p>
            <a:r>
              <a:rPr lang="hu-HU" sz="2400" i="1" dirty="0">
                <a:latin typeface="Century Gothic" panose="020B0502020202020204" pitchFamily="34" charset="0"/>
              </a:rPr>
              <a:t>b)</a:t>
            </a:r>
            <a:r>
              <a:rPr lang="hu-HU" sz="2400" dirty="0">
                <a:latin typeface="Century Gothic" panose="020B0502020202020204" pitchFamily="34" charset="0"/>
              </a:rPr>
              <a:t> sem </a:t>
            </a:r>
            <a:r>
              <a:rPr lang="hu-HU" sz="2400" b="1" dirty="0">
                <a:latin typeface="Century Gothic" panose="020B0502020202020204" pitchFamily="34" charset="0"/>
              </a:rPr>
              <a:t>a 2025. naptári évben </a:t>
            </a:r>
            <a:r>
              <a:rPr lang="hu-HU" sz="2400" b="1" dirty="0" err="1">
                <a:latin typeface="Century Gothic" panose="020B0502020202020204" pitchFamily="34" charset="0"/>
              </a:rPr>
              <a:t>észszerűen</a:t>
            </a:r>
            <a:r>
              <a:rPr lang="hu-HU" sz="2400" b="1" dirty="0">
                <a:latin typeface="Century Gothic" panose="020B0502020202020204" pitchFamily="34" charset="0"/>
              </a:rPr>
              <a:t> várhatóan</a:t>
            </a:r>
            <a:r>
              <a:rPr lang="hu-HU" sz="2400" dirty="0">
                <a:latin typeface="Century Gothic" panose="020B0502020202020204" pitchFamily="34" charset="0"/>
              </a:rPr>
              <a:t>, illetve </a:t>
            </a:r>
            <a:r>
              <a:rPr lang="hu-HU" sz="2400" b="1" dirty="0">
                <a:latin typeface="Century Gothic" panose="020B0502020202020204" pitchFamily="34" charset="0"/>
              </a:rPr>
              <a:t>ténylegesen</a:t>
            </a:r>
            <a:endParaRPr lang="hu-HU" sz="2400" dirty="0">
              <a:latin typeface="Century Gothic" panose="020B0502020202020204" pitchFamily="34" charset="0"/>
            </a:endParaRPr>
          </a:p>
          <a:p>
            <a:r>
              <a:rPr lang="hu-HU" sz="2400" b="1" dirty="0">
                <a:latin typeface="Century Gothic" panose="020B0502020202020204" pitchFamily="34" charset="0"/>
              </a:rPr>
              <a:t>nem haladja meg a 18 millió forintnak</a:t>
            </a:r>
            <a:r>
              <a:rPr lang="hu-HU" sz="2400" dirty="0">
                <a:latin typeface="Century Gothic" panose="020B0502020202020204" pitchFamily="34" charset="0"/>
              </a:rPr>
              <a:t> megfelelő pénzösszeget</a:t>
            </a:r>
            <a:r>
              <a:rPr lang="hu-HU" sz="2400" dirty="0" smtClean="0">
                <a:latin typeface="Century Gothic" panose="020B0502020202020204" pitchFamily="34" charset="0"/>
              </a:rPr>
              <a:t>.”</a:t>
            </a:r>
          </a:p>
          <a:p>
            <a:r>
              <a:rPr lang="hu-HU" sz="1400" dirty="0" smtClean="0">
                <a:latin typeface="Century Gothic" panose="020B0502020202020204" pitchFamily="34" charset="0"/>
              </a:rPr>
              <a:t>Nav.gov.hu</a:t>
            </a:r>
            <a:endParaRPr lang="hu-HU" sz="1400" dirty="0">
              <a:latin typeface="Century Gothic" panose="020B0502020202020204" pitchFamily="34" charset="0"/>
            </a:endParaRPr>
          </a:p>
          <a:p>
            <a:endParaRPr lang="hu-HU" sz="2800" dirty="0" smtClean="0"/>
          </a:p>
          <a:p>
            <a:pPr lvl="0"/>
            <a:r>
              <a:rPr lang="hu-HU" sz="2400" dirty="0">
                <a:latin typeface="Century Gothic" panose="020B0502020202020204" pitchFamily="34" charset="0"/>
              </a:rPr>
              <a:t>  </a:t>
            </a:r>
          </a:p>
          <a:p>
            <a:endParaRPr lang="hu-HU" sz="2400" dirty="0"/>
          </a:p>
        </p:txBody>
      </p:sp>
    </p:spTree>
    <p:extLst>
      <p:ext uri="{BB962C8B-B14F-4D97-AF65-F5344CB8AC3E}">
        <p14:creationId xmlns:p14="http://schemas.microsoft.com/office/powerpoint/2010/main" val="41964859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893647"/>
          </a:xfrm>
          <a:prstGeom prst="rect">
            <a:avLst/>
          </a:prstGeom>
          <a:noFill/>
        </p:spPr>
        <p:txBody>
          <a:bodyPr wrap="square" rtlCol="0">
            <a:spAutoFit/>
          </a:bodyPr>
          <a:lstStyle/>
          <a:p>
            <a:pPr lvl="0"/>
            <a:endParaRPr lang="hu-HU" dirty="0" smtClean="0"/>
          </a:p>
          <a:p>
            <a:pPr lvl="0"/>
            <a:endParaRPr lang="hu-HU" dirty="0"/>
          </a:p>
          <a:p>
            <a:r>
              <a:rPr lang="hu-HU" sz="2800" b="1" dirty="0" smtClean="0">
                <a:latin typeface="Century Gothic" panose="020B0502020202020204" pitchFamily="34" charset="0"/>
              </a:rPr>
              <a:t>Tárgyi adómentesség: </a:t>
            </a:r>
          </a:p>
          <a:p>
            <a:endParaRPr lang="hu-HU" sz="2800" b="1" dirty="0">
              <a:latin typeface="Century Gothic" panose="020B0502020202020204" pitchFamily="34" charset="0"/>
            </a:endParaRPr>
          </a:p>
          <a:p>
            <a:r>
              <a:rPr lang="hu-HU" sz="2800" dirty="0">
                <a:latin typeface="Century Gothic" panose="020B0502020202020204" pitchFamily="34" charset="0"/>
              </a:rPr>
              <a:t>A tárgyi adómentességnél </a:t>
            </a:r>
            <a:r>
              <a:rPr lang="hu-HU" sz="2800" b="1" dirty="0">
                <a:latin typeface="Century Gothic" panose="020B0502020202020204" pitchFamily="34" charset="0"/>
              </a:rPr>
              <a:t>a tevékenység közérdekű vagy speciális jellegére való tekintettel lesz adómentes az ügylet.</a:t>
            </a:r>
            <a:r>
              <a:rPr lang="hu-HU" sz="2800" dirty="0">
                <a:latin typeface="Century Gothic" panose="020B0502020202020204" pitchFamily="34" charset="0"/>
              </a:rPr>
              <a:t> Ezeket a tevékenységet az </a:t>
            </a:r>
            <a:r>
              <a:rPr lang="hu-HU" sz="2800" dirty="0" smtClean="0">
                <a:latin typeface="Century Gothic" panose="020B0502020202020204" pitchFamily="34" charset="0"/>
              </a:rPr>
              <a:t>Áfa törvény</a:t>
            </a:r>
            <a:r>
              <a:rPr lang="hu-HU" sz="2800" dirty="0">
                <a:latin typeface="Century Gothic" panose="020B0502020202020204" pitchFamily="34" charset="0"/>
              </a:rPr>
              <a:t> </a:t>
            </a:r>
            <a:r>
              <a:rPr lang="hu-HU" sz="2800" dirty="0" smtClean="0">
                <a:latin typeface="Century Gothic" panose="020B0502020202020204" pitchFamily="34" charset="0"/>
              </a:rPr>
              <a:t>sorolja </a:t>
            </a:r>
            <a:r>
              <a:rPr lang="hu-HU" sz="2800" dirty="0">
                <a:latin typeface="Century Gothic" panose="020B0502020202020204" pitchFamily="34" charset="0"/>
              </a:rPr>
              <a:t>fel. </a:t>
            </a:r>
            <a:endParaRPr lang="hu-HU" sz="2800" dirty="0" smtClean="0">
              <a:latin typeface="Century Gothic" panose="020B0502020202020204" pitchFamily="34" charset="0"/>
            </a:endParaRPr>
          </a:p>
          <a:p>
            <a:endParaRPr lang="hu-HU" sz="2800" dirty="0">
              <a:latin typeface="Century Gothic" panose="020B0502020202020204" pitchFamily="34" charset="0"/>
            </a:endParaRPr>
          </a:p>
          <a:p>
            <a:r>
              <a:rPr lang="hu-HU" sz="2800" dirty="0" smtClean="0">
                <a:latin typeface="Century Gothic" panose="020B0502020202020204" pitchFamily="34" charset="0"/>
              </a:rPr>
              <a:t>A </a:t>
            </a:r>
            <a:r>
              <a:rPr lang="hu-HU" sz="2800" dirty="0">
                <a:latin typeface="Century Gothic" panose="020B0502020202020204" pitchFamily="34" charset="0"/>
              </a:rPr>
              <a:t>tárgyi adómentes ügyleteknél alkalmazandó áfakulcs: a TAM.</a:t>
            </a:r>
            <a:endParaRPr lang="hu-HU" sz="2800" dirty="0" smtClean="0">
              <a:latin typeface="Century Gothic" panose="020B0502020202020204" pitchFamily="34" charset="0"/>
            </a:endParaRPr>
          </a:p>
          <a:p>
            <a:pPr lvl="0"/>
            <a:r>
              <a:rPr lang="hu-HU" sz="2800" dirty="0">
                <a:latin typeface="Century Gothic" panose="020B0502020202020204" pitchFamily="34" charset="0"/>
              </a:rPr>
              <a:t>  </a:t>
            </a:r>
          </a:p>
          <a:p>
            <a:endParaRPr lang="hu-HU" sz="2400" dirty="0"/>
          </a:p>
        </p:txBody>
      </p:sp>
    </p:spTree>
    <p:extLst>
      <p:ext uri="{BB962C8B-B14F-4D97-AF65-F5344CB8AC3E}">
        <p14:creationId xmlns:p14="http://schemas.microsoft.com/office/powerpoint/2010/main" val="23602586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3323987"/>
          </a:xfrm>
          <a:prstGeom prst="rect">
            <a:avLst/>
          </a:prstGeom>
          <a:noFill/>
        </p:spPr>
        <p:txBody>
          <a:bodyPr wrap="square" rtlCol="0">
            <a:spAutoFit/>
          </a:bodyPr>
          <a:lstStyle/>
          <a:p>
            <a:pPr lvl="0"/>
            <a:r>
              <a:rPr lang="hu-HU" sz="2800" dirty="0" smtClean="0">
                <a:latin typeface="Century Gothic" panose="020B0502020202020204" pitchFamily="34" charset="0"/>
              </a:rPr>
              <a:t>Adózási formák </a:t>
            </a:r>
          </a:p>
          <a:p>
            <a:pPr lvl="0"/>
            <a:endParaRPr lang="hu-HU" dirty="0"/>
          </a:p>
          <a:p>
            <a:r>
              <a:rPr lang="hu-HU" sz="2800" b="1" dirty="0"/>
              <a:t>Átalányadózás</a:t>
            </a:r>
            <a:r>
              <a:rPr lang="hu-HU" sz="2800" dirty="0"/>
              <a:t> (egyéni vállalkozóknak</a:t>
            </a:r>
            <a:r>
              <a:rPr lang="hu-HU" sz="2800" dirty="0" smtClean="0"/>
              <a:t>)</a:t>
            </a:r>
          </a:p>
          <a:p>
            <a:r>
              <a:rPr lang="hu-HU" sz="2800" b="1" dirty="0" smtClean="0"/>
              <a:t>ÚJ </a:t>
            </a:r>
            <a:r>
              <a:rPr lang="hu-HU" sz="2800" b="1" dirty="0"/>
              <a:t>KATA (</a:t>
            </a:r>
            <a:r>
              <a:rPr lang="hu-HU" sz="2800" dirty="0"/>
              <a:t>Kisadózó vállalkozók tételes adója egyéni vállalkozóknak)</a:t>
            </a:r>
            <a:endParaRPr lang="hu-HU" sz="2800" b="1" dirty="0"/>
          </a:p>
          <a:p>
            <a:r>
              <a:rPr lang="hu-HU" sz="2800" b="1" dirty="0"/>
              <a:t>SZJA szerinti adózás</a:t>
            </a:r>
            <a:r>
              <a:rPr lang="hu-HU" sz="2800" dirty="0"/>
              <a:t> (egyéni vállalkozóknak)</a:t>
            </a:r>
          </a:p>
          <a:p>
            <a:r>
              <a:rPr lang="hu-HU" sz="2800" b="1" dirty="0"/>
              <a:t>KIVA (kisvállalati adó)</a:t>
            </a:r>
            <a:endParaRPr lang="hu-HU" sz="2800" dirty="0"/>
          </a:p>
          <a:p>
            <a:r>
              <a:rPr lang="hu-HU" sz="2800" b="1" dirty="0"/>
              <a:t>TAO (társasági adó)</a:t>
            </a:r>
            <a:endParaRPr lang="hu-HU" sz="2800" dirty="0"/>
          </a:p>
          <a:p>
            <a:endParaRPr lang="hu-HU" sz="2400" dirty="0"/>
          </a:p>
        </p:txBody>
      </p:sp>
    </p:spTree>
    <p:extLst>
      <p:ext uri="{BB962C8B-B14F-4D97-AF65-F5344CB8AC3E}">
        <p14:creationId xmlns:p14="http://schemas.microsoft.com/office/powerpoint/2010/main" val="13993776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5170646"/>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800" dirty="0" smtClean="0"/>
              <a:t>„Az </a:t>
            </a:r>
            <a:r>
              <a:rPr lang="hu-HU" sz="2800" dirty="0"/>
              <a:t>átalányadózás választásának joga a tevékenységét év közben kezdő egyéni vállalkozót is megilleti. A kezdő egyéni vállalkozó a NAV-hoz történő bejelentkezés során a Webes Ügysegéden keresztül jelentheti be, hogy adókötelezettségeit az átalányadózás szabályai szerint kívánja teljesíteni. </a:t>
            </a:r>
            <a:endParaRPr lang="hu-HU" sz="2800" dirty="0" smtClean="0"/>
          </a:p>
          <a:p>
            <a:r>
              <a:rPr lang="hu-HU" sz="2800" dirty="0"/>
              <a:t>A vállalkozói tevékenységet folytató </a:t>
            </a:r>
            <a:r>
              <a:rPr lang="hu-HU" sz="2800" dirty="0" err="1"/>
              <a:t>katás</a:t>
            </a:r>
            <a:r>
              <a:rPr lang="hu-HU" sz="2800" dirty="0"/>
              <a:t> egyéni vállalkozó az átalányadózás szabályainak alkalmazását a 25T101E adatlapon jelentheti be a </a:t>
            </a:r>
            <a:r>
              <a:rPr lang="hu-HU" sz="2800" dirty="0" smtClean="0"/>
              <a:t>NAV-hoz”</a:t>
            </a:r>
          </a:p>
          <a:p>
            <a:endParaRPr lang="hu-HU" sz="1100" dirty="0" smtClean="0"/>
          </a:p>
          <a:p>
            <a:r>
              <a:rPr lang="hu-HU" sz="1100" dirty="0" smtClean="0"/>
              <a:t>Nav.gov.hu.</a:t>
            </a:r>
            <a:endParaRPr lang="hu-HU" sz="1100" dirty="0"/>
          </a:p>
          <a:p>
            <a:endParaRPr lang="hu-HU" sz="2800" dirty="0" smtClean="0"/>
          </a:p>
        </p:txBody>
      </p:sp>
    </p:spTree>
    <p:extLst>
      <p:ext uri="{BB962C8B-B14F-4D97-AF65-F5344CB8AC3E}">
        <p14:creationId xmlns:p14="http://schemas.microsoft.com/office/powerpoint/2010/main" val="7783848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878259"/>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400" dirty="0" smtClean="0"/>
              <a:t>„Az </a:t>
            </a:r>
            <a:r>
              <a:rPr lang="hu-HU" sz="2400" dirty="0"/>
              <a:t>átalányadózás szabályai addig alkalmazhatóak, amíg az adóévben az egyéni vállalkozó vállalkozói bevétele - az éves </a:t>
            </a:r>
            <a:r>
              <a:rPr lang="hu-HU" sz="2400" dirty="0" smtClean="0"/>
              <a:t>minimálbér </a:t>
            </a:r>
            <a:r>
              <a:rPr lang="hu-HU" sz="2400" dirty="0"/>
              <a:t>tízszeresét, azaz a 34 millió 896 ezer </a:t>
            </a:r>
            <a:r>
              <a:rPr lang="hu-HU" sz="2400" dirty="0" smtClean="0"/>
              <a:t>forintot (2025-ben), </a:t>
            </a:r>
          </a:p>
          <a:p>
            <a:r>
              <a:rPr lang="hu-HU" sz="2400" dirty="0" smtClean="0"/>
              <a:t>- </a:t>
            </a:r>
            <a:r>
              <a:rPr lang="hu-HU" sz="2400" dirty="0"/>
              <a:t>a kiskereskedelmi </a:t>
            </a:r>
            <a:r>
              <a:rPr lang="hu-HU" sz="2400" dirty="0" smtClean="0"/>
              <a:t>tevékenységet </a:t>
            </a:r>
            <a:r>
              <a:rPr lang="hu-HU" sz="2400" dirty="0"/>
              <a:t>végző vagy emellett legfeljebb, az egyetemes postai szolgáltató megbízása alapján, postai </a:t>
            </a:r>
            <a:r>
              <a:rPr lang="hu-HU" sz="2400" dirty="0" err="1"/>
              <a:t>közreműködői</a:t>
            </a:r>
            <a:r>
              <a:rPr lang="hu-HU" sz="2400" dirty="0"/>
              <a:t> és egyéb tevékenységet végző egyéni vállalkozó bevétele az éves minimálbér ötvenszeresét, azaz a 174 millió 480 ezer </a:t>
            </a:r>
            <a:r>
              <a:rPr lang="hu-HU" sz="2400" dirty="0" smtClean="0"/>
              <a:t>forintot </a:t>
            </a:r>
            <a:r>
              <a:rPr lang="hu-HU" sz="2400" dirty="0"/>
              <a:t>nem haladja meg</a:t>
            </a:r>
            <a:r>
              <a:rPr lang="hu-HU" sz="2400" dirty="0" smtClean="0"/>
              <a:t>. </a:t>
            </a:r>
          </a:p>
          <a:p>
            <a:r>
              <a:rPr lang="hu-HU" sz="2400" dirty="0" smtClean="0"/>
              <a:t>Figyelem</a:t>
            </a:r>
            <a:r>
              <a:rPr lang="hu-HU" sz="2400" dirty="0"/>
              <a:t>! A tevékenységét év közben kezdő, megszüntető vagy szüneteltető egyéni vállalkozó esetében a bevételi értékhatárokat időarányosan kell figyelembe venni! </a:t>
            </a:r>
            <a:r>
              <a:rPr lang="hu-HU" sz="2400" dirty="0" smtClean="0"/>
              <a:t>„</a:t>
            </a:r>
            <a:endParaRPr lang="hu-HU" sz="1100" dirty="0" smtClean="0"/>
          </a:p>
          <a:p>
            <a:r>
              <a:rPr lang="hu-HU" sz="1100" dirty="0" smtClean="0"/>
              <a:t>Nav.gov.hu.</a:t>
            </a:r>
            <a:endParaRPr lang="hu-HU" sz="1100" dirty="0"/>
          </a:p>
          <a:p>
            <a:endParaRPr lang="hu-HU" sz="2800" dirty="0" smtClean="0"/>
          </a:p>
        </p:txBody>
      </p:sp>
    </p:spTree>
    <p:extLst>
      <p:ext uri="{BB962C8B-B14F-4D97-AF65-F5344CB8AC3E}">
        <p14:creationId xmlns:p14="http://schemas.microsoft.com/office/powerpoint/2010/main" val="159698407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5109091"/>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200" dirty="0" smtClean="0"/>
              <a:t>„Az </a:t>
            </a:r>
            <a:r>
              <a:rPr lang="hu-HU" sz="2200" dirty="0"/>
              <a:t>átalányadózás választásának joga a tevékenységét év közben kezdő egyéni vállalkozót is megilleti. A kezdő egyéni vállalkozó a NAV-hoz történő bejelentkezés során a Webes Ügysegéden keresztül jelentheti be, hogy adókötelezettségeit az átalányadózás szabályai szerint kívánja teljesíteni. </a:t>
            </a:r>
            <a:endParaRPr lang="hu-HU" sz="2200" dirty="0" smtClean="0"/>
          </a:p>
          <a:p>
            <a:r>
              <a:rPr lang="hu-HU" sz="2200" dirty="0"/>
              <a:t>A vállalkozói tevékenységet folytató </a:t>
            </a:r>
            <a:r>
              <a:rPr lang="hu-HU" sz="2200" dirty="0" err="1"/>
              <a:t>katás</a:t>
            </a:r>
            <a:r>
              <a:rPr lang="hu-HU" sz="2200" dirty="0"/>
              <a:t> egyéni vállalkozó az átalányadózás szabályainak alkalmazását a 25T101E adatlapon jelentheti be a NAV-hoz</a:t>
            </a:r>
            <a:br>
              <a:rPr lang="hu-HU" sz="2200" dirty="0"/>
            </a:br>
            <a:r>
              <a:rPr lang="hu-HU" sz="2200" dirty="0"/>
              <a:t>Az Szja tv.2 szerint vállalkozói személyi jövedelemadózást alkalmazó egyéni vállalkozó, ha 2025-ben átalányadózást választ, ezt a szándékát a személyi jövedelemadó bevallásában (24SZJA) jelezheti, amelyet 2025. május 20-ig kell benyújtani. A bevallásban jelzett választása a teljes 2025-ös adóévre szól (amennyiben az átalányadózás feltételeinek megfelel). ”</a:t>
            </a:r>
            <a:endParaRPr lang="hu-HU" sz="2200" dirty="0" smtClean="0"/>
          </a:p>
          <a:p>
            <a:endParaRPr lang="hu-HU" sz="1100" dirty="0" smtClean="0"/>
          </a:p>
          <a:p>
            <a:r>
              <a:rPr lang="hu-HU" sz="1100" dirty="0" smtClean="0"/>
              <a:t>Nav.gov.hu.</a:t>
            </a:r>
            <a:endParaRPr lang="hu-HU" sz="1100" dirty="0"/>
          </a:p>
          <a:p>
            <a:endParaRPr lang="hu-HU" sz="2800" dirty="0" smtClean="0"/>
          </a:p>
        </p:txBody>
      </p:sp>
    </p:spTree>
    <p:extLst>
      <p:ext uri="{BB962C8B-B14F-4D97-AF65-F5344CB8AC3E}">
        <p14:creationId xmlns:p14="http://schemas.microsoft.com/office/powerpoint/2010/main" val="36875454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708981"/>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200" dirty="0" smtClean="0"/>
              <a:t>„</a:t>
            </a:r>
            <a:r>
              <a:rPr lang="hu-HU" sz="2400" dirty="0"/>
              <a:t>Megszűnik az átalányadózásra való jogosultság, ha az egyéni vállalkozó terhére a NAV számla- vagy nyugtaadási kötelezettség elmulasztásáért mulasztási bírságot állapított meg</a:t>
            </a:r>
            <a:r>
              <a:rPr lang="hu-HU" sz="2400" dirty="0" smtClean="0"/>
              <a:t>.</a:t>
            </a:r>
          </a:p>
          <a:p>
            <a:r>
              <a:rPr lang="hu-HU" sz="2400" dirty="0" smtClean="0"/>
              <a:t>Ilyenkor </a:t>
            </a:r>
            <a:r>
              <a:rPr lang="hu-HU" sz="2400" dirty="0"/>
              <a:t>az átalányadózásra való jogosultság megszűnésének időpontja a határozat véglegessé válásának napja</a:t>
            </a:r>
            <a:r>
              <a:rPr lang="hu-HU" sz="2400" dirty="0" smtClean="0"/>
              <a:t>.</a:t>
            </a:r>
          </a:p>
          <a:p>
            <a:r>
              <a:rPr lang="hu-HU" sz="2400" dirty="0" smtClean="0"/>
              <a:t> </a:t>
            </a:r>
            <a:r>
              <a:rPr lang="hu-HU" sz="2400" dirty="0"/>
              <a:t>Ha az átalányadózó egyéni vállalkozó megszünteti az átalányadózást, vagy az arra való jogosultsága megszűnik, ismételten átalányadózást a megszűnés (megszüntetés) évére az azt követő 12 hónapra nem választhat</a:t>
            </a:r>
            <a:r>
              <a:rPr lang="hu-HU" sz="2400" dirty="0" smtClean="0"/>
              <a:t>.”</a:t>
            </a:r>
          </a:p>
          <a:p>
            <a:r>
              <a:rPr lang="hu-HU" sz="2400" dirty="0" smtClean="0"/>
              <a:t> </a:t>
            </a:r>
            <a:r>
              <a:rPr lang="hu-HU" sz="1100" dirty="0" smtClean="0"/>
              <a:t>Nav.gov.hu.</a:t>
            </a:r>
            <a:endParaRPr lang="hu-HU" sz="1100" dirty="0"/>
          </a:p>
          <a:p>
            <a:endParaRPr lang="hu-HU" sz="2800" dirty="0" smtClean="0"/>
          </a:p>
        </p:txBody>
      </p:sp>
    </p:spTree>
    <p:extLst>
      <p:ext uri="{BB962C8B-B14F-4D97-AF65-F5344CB8AC3E}">
        <p14:creationId xmlns:p14="http://schemas.microsoft.com/office/powerpoint/2010/main" val="39100737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339650"/>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400" dirty="0" smtClean="0"/>
              <a:t>„Az </a:t>
            </a:r>
            <a:r>
              <a:rPr lang="hu-HU" sz="2400" dirty="0"/>
              <a:t>átalányban megállapított jövedelem kiszámításakor a vállalkozói </a:t>
            </a:r>
            <a:r>
              <a:rPr lang="hu-HU" sz="2400" dirty="0" smtClean="0"/>
              <a:t>bevételt </a:t>
            </a:r>
            <a:r>
              <a:rPr lang="hu-HU" sz="2400" dirty="0"/>
              <a:t>kell alapul venni, amelyet a vállalkozói tevékenységhez kapcsolódó kedvezményekkel nem lehet csökkenteni. </a:t>
            </a:r>
            <a:endParaRPr lang="hu-HU" sz="2400" dirty="0" smtClean="0"/>
          </a:p>
          <a:p>
            <a:r>
              <a:rPr lang="hu-HU" sz="2400" dirty="0" smtClean="0"/>
              <a:t>A </a:t>
            </a:r>
            <a:r>
              <a:rPr lang="hu-HU" sz="2400" dirty="0"/>
              <a:t>bevételből a jövedelem az egyes tevékenységek szerint különböző mértékben, meghatározott költséghányad (költségátalány) levonásával állapítható meg. A költséghányad megállapításánál nem a bejelentett tevékenység az irányadó, hanem az, hogy mely tevékenységből származott bevétele az egyéni vállalkozónak. Ez az általa kiállított bizonylat alapján állapítható meg</a:t>
            </a:r>
            <a:r>
              <a:rPr lang="hu-HU" sz="2400" dirty="0" smtClean="0"/>
              <a:t>.”  </a:t>
            </a:r>
            <a:r>
              <a:rPr lang="hu-HU" sz="1100" dirty="0" smtClean="0"/>
              <a:t>Nav.gov.hu.</a:t>
            </a:r>
            <a:endParaRPr lang="hu-HU" sz="1100" dirty="0"/>
          </a:p>
          <a:p>
            <a:endParaRPr lang="hu-HU" sz="2800" dirty="0" smtClean="0"/>
          </a:p>
        </p:txBody>
      </p:sp>
    </p:spTree>
    <p:extLst>
      <p:ext uri="{BB962C8B-B14F-4D97-AF65-F5344CB8AC3E}">
        <p14:creationId xmlns:p14="http://schemas.microsoft.com/office/powerpoint/2010/main" val="3732195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647426"/>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r>
              <a:rPr lang="hu-HU" sz="2800" dirty="0" smtClean="0"/>
              <a:t>80%-</a:t>
            </a:r>
            <a:r>
              <a:rPr lang="hu-HU" sz="2800" dirty="0" err="1" smtClean="0"/>
              <a:t>os</a:t>
            </a:r>
            <a:r>
              <a:rPr lang="hu-HU" sz="2800" dirty="0" smtClean="0"/>
              <a:t> költséghányad:</a:t>
            </a:r>
          </a:p>
          <a:p>
            <a:r>
              <a:rPr lang="hu-HU" sz="2000" dirty="0" smtClean="0"/>
              <a:t>„Az </a:t>
            </a:r>
            <a:r>
              <a:rPr lang="hu-HU" sz="2000" dirty="0"/>
              <a:t>Szja tv. 53. § (2) bekezdésében meghatározott ipari, mezőgazdasági, szolgáltatási tevékenység, vagy kizárólag a (2) bekezdésben meghatározott és a 3. pont szerinti tevékenység pl. </a:t>
            </a:r>
            <a:endParaRPr lang="hu-HU" sz="2000" dirty="0" smtClean="0"/>
          </a:p>
          <a:p>
            <a:r>
              <a:rPr lang="hu-HU" sz="2000" dirty="0" smtClean="0"/>
              <a:t>építőipari </a:t>
            </a:r>
            <a:r>
              <a:rPr lang="hu-HU" sz="2000" dirty="0"/>
              <a:t>kivitelezés (ÖVTJ’24 41-től 42-ig), </a:t>
            </a:r>
            <a:endParaRPr lang="hu-HU" sz="2000" dirty="0" smtClean="0"/>
          </a:p>
          <a:p>
            <a:r>
              <a:rPr lang="hu-HU" sz="2000" dirty="0" smtClean="0"/>
              <a:t>fodrászat, </a:t>
            </a:r>
            <a:r>
              <a:rPr lang="hu-HU" sz="2000" dirty="0"/>
              <a:t>szépségápolás (ÖVTJ’24 9602), </a:t>
            </a:r>
            <a:endParaRPr lang="hu-HU" sz="2000" dirty="0" smtClean="0"/>
          </a:p>
          <a:p>
            <a:r>
              <a:rPr lang="hu-HU" sz="2000" dirty="0" smtClean="0"/>
              <a:t>gépjárműjavítás </a:t>
            </a:r>
            <a:r>
              <a:rPr lang="hu-HU" sz="2000" dirty="0"/>
              <a:t>(ÖVTJ’24 4520), </a:t>
            </a:r>
            <a:endParaRPr lang="hu-HU" sz="2000" dirty="0" smtClean="0"/>
          </a:p>
          <a:p>
            <a:r>
              <a:rPr lang="hu-HU" sz="2000" dirty="0" smtClean="0"/>
              <a:t>számítógép</a:t>
            </a:r>
            <a:r>
              <a:rPr lang="hu-HU" sz="2000" dirty="0"/>
              <a:t>, kommunikációs eszköz javítása (ÖVTJ’24 951</a:t>
            </a:r>
            <a:r>
              <a:rPr lang="hu-HU" sz="2000" dirty="0" smtClean="0"/>
              <a:t>),</a:t>
            </a:r>
          </a:p>
          <a:p>
            <a:r>
              <a:rPr lang="hu-HU" sz="2000" dirty="0" smtClean="0"/>
              <a:t> </a:t>
            </a:r>
            <a:r>
              <a:rPr lang="hu-HU" sz="2000" dirty="0"/>
              <a:t>háztartási cikk javítása (ÖVTJ’24 952), </a:t>
            </a:r>
            <a:endParaRPr lang="hu-HU" sz="2000" dirty="0" smtClean="0"/>
          </a:p>
          <a:p>
            <a:r>
              <a:rPr lang="hu-HU" sz="2000" dirty="0" smtClean="0"/>
              <a:t>vendéglátó </a:t>
            </a:r>
            <a:r>
              <a:rPr lang="hu-HU" sz="2000" dirty="0"/>
              <a:t>tevékenység (ÖVTJ’24 56), </a:t>
            </a:r>
            <a:endParaRPr lang="hu-HU" sz="2000" dirty="0" smtClean="0"/>
          </a:p>
          <a:p>
            <a:r>
              <a:rPr lang="hu-HU" sz="2000" dirty="0" smtClean="0"/>
              <a:t>taxis </a:t>
            </a:r>
            <a:r>
              <a:rPr lang="hu-HU" sz="2000" dirty="0"/>
              <a:t>személyszállítás (ÖVTJ’24 4932</a:t>
            </a:r>
            <a:r>
              <a:rPr lang="hu-HU" sz="2000" dirty="0" smtClean="0"/>
              <a:t>),</a:t>
            </a:r>
          </a:p>
          <a:p>
            <a:r>
              <a:rPr lang="hu-HU" sz="2000" dirty="0" smtClean="0"/>
              <a:t> </a:t>
            </a:r>
            <a:r>
              <a:rPr lang="hu-HU" sz="2000" dirty="0"/>
              <a:t>járművezető-oktatás (ÖVTJ’24 855301), </a:t>
            </a:r>
            <a:endParaRPr lang="hu-HU" sz="2000" dirty="0" smtClean="0"/>
          </a:p>
          <a:p>
            <a:r>
              <a:rPr lang="hu-HU" sz="2000" dirty="0" smtClean="0"/>
              <a:t>az </a:t>
            </a:r>
            <a:r>
              <a:rPr lang="hu-HU" sz="2000" dirty="0"/>
              <a:t>egyetemes postai szolgáltató megbízása alapján elvégzett postai </a:t>
            </a:r>
            <a:r>
              <a:rPr lang="hu-HU" sz="2000" dirty="0" err="1"/>
              <a:t>közreműködői</a:t>
            </a:r>
            <a:r>
              <a:rPr lang="hu-HU" sz="2000" dirty="0"/>
              <a:t> (ÖVTJ’24 532003) és egyéb tevékenység (ÖVTJ’24 821101, 829902, 661901, 662201 és 920003</a:t>
            </a:r>
            <a:r>
              <a:rPr lang="hu-HU" sz="2000" dirty="0" smtClean="0"/>
              <a:t>)” </a:t>
            </a:r>
            <a:r>
              <a:rPr lang="hu-HU" sz="1200" dirty="0" smtClean="0"/>
              <a:t>NAV.GOV.HU</a:t>
            </a:r>
          </a:p>
        </p:txBody>
      </p:sp>
    </p:spTree>
    <p:extLst>
      <p:ext uri="{BB962C8B-B14F-4D97-AF65-F5344CB8AC3E}">
        <p14:creationId xmlns:p14="http://schemas.microsoft.com/office/powerpoint/2010/main" val="20290611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3970318"/>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smtClean="0"/>
          </a:p>
          <a:p>
            <a:r>
              <a:rPr lang="hu-HU" sz="2800" dirty="0" smtClean="0"/>
              <a:t>90%-</a:t>
            </a:r>
            <a:r>
              <a:rPr lang="hu-HU" sz="2800" dirty="0" err="1" smtClean="0"/>
              <a:t>os</a:t>
            </a:r>
            <a:r>
              <a:rPr lang="hu-HU" sz="2800" dirty="0" smtClean="0"/>
              <a:t> költséghányad:</a:t>
            </a:r>
          </a:p>
          <a:p>
            <a:endParaRPr lang="hu-HU" sz="2400" dirty="0" smtClean="0"/>
          </a:p>
          <a:p>
            <a:r>
              <a:rPr lang="hu-HU" sz="2400" dirty="0" smtClean="0"/>
              <a:t>„Kizárólag </a:t>
            </a:r>
            <a:r>
              <a:rPr lang="hu-HU" sz="2400" dirty="0"/>
              <a:t>kiskereskedelmi tevékenység – kivéve a vendéglátó tevékenységet (ÖVTJ’24 56) – vagy emellett legfeljebb, az egyetemes postai szolgáltató megbízása alapján elvégzett postai </a:t>
            </a:r>
            <a:r>
              <a:rPr lang="hu-HU" sz="2400" dirty="0" err="1"/>
              <a:t>közreműködői</a:t>
            </a:r>
            <a:r>
              <a:rPr lang="hu-HU" sz="2400" dirty="0"/>
              <a:t> és egyéb </a:t>
            </a:r>
            <a:r>
              <a:rPr lang="hu-HU" sz="2400" dirty="0" smtClean="0"/>
              <a:t>tevékenység” </a:t>
            </a:r>
            <a:r>
              <a:rPr lang="hu-HU" sz="1000" dirty="0" smtClean="0"/>
              <a:t>NAV.GOV.HU</a:t>
            </a:r>
          </a:p>
          <a:p>
            <a:endParaRPr lang="hu-HU" sz="2400" dirty="0"/>
          </a:p>
          <a:p>
            <a:endParaRPr lang="hu-HU" sz="2400" dirty="0" smtClean="0"/>
          </a:p>
          <a:p>
            <a:r>
              <a:rPr lang="hu-HU" sz="2400" b="1" dirty="0" smtClean="0"/>
              <a:t>Ezen kívül minden tevékenység 40% költséghányad vonható le a bevételből</a:t>
            </a:r>
          </a:p>
        </p:txBody>
      </p:sp>
    </p:spTree>
    <p:extLst>
      <p:ext uri="{BB962C8B-B14F-4D97-AF65-F5344CB8AC3E}">
        <p14:creationId xmlns:p14="http://schemas.microsoft.com/office/powerpoint/2010/main" val="37643438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1001486" y="1010195"/>
            <a:ext cx="10406744" cy="4832092"/>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smtClean="0"/>
          </a:p>
          <a:p>
            <a:r>
              <a:rPr lang="hu-HU" sz="2800" dirty="0" smtClean="0"/>
              <a:t>„Adómentes </a:t>
            </a:r>
            <a:r>
              <a:rPr lang="hu-HU" sz="2800" dirty="0"/>
              <a:t>az átalányadózó egyéni vállalkozó e tevékenységéből származó, átalányban megállapított jövedelmének az éves minimálbér felét meg nem haladó </a:t>
            </a:r>
            <a:r>
              <a:rPr lang="hu-HU" sz="2800" dirty="0" smtClean="0"/>
              <a:t>része.</a:t>
            </a:r>
          </a:p>
          <a:p>
            <a:r>
              <a:rPr lang="hu-HU" sz="2800" dirty="0" smtClean="0"/>
              <a:t>Így </a:t>
            </a:r>
            <a:r>
              <a:rPr lang="hu-HU" sz="2800" dirty="0"/>
              <a:t>tehát nem kell személyi jövedelemadót fizetnie az átalányadózó egyéni vállalkozónak, ha az átalányban megállapított jövedelme 2025-ben nem haladja meg az 1 744 800 forintot. </a:t>
            </a:r>
            <a:endParaRPr lang="hu-HU" sz="2800" dirty="0" smtClean="0"/>
          </a:p>
          <a:p>
            <a:r>
              <a:rPr lang="hu-HU" sz="2800" dirty="0" smtClean="0"/>
              <a:t>Ha </a:t>
            </a:r>
            <a:r>
              <a:rPr lang="hu-HU" sz="2800" dirty="0"/>
              <a:t>az egyéni vállalkozó év közben tér át az átalányadózásra, az adómentes jövedelmet nem kell arányosítani, akkor is az 1 744 800 forintos határral számolhat</a:t>
            </a:r>
            <a:r>
              <a:rPr lang="hu-HU" sz="2800" dirty="0" smtClean="0"/>
              <a:t>.” </a:t>
            </a:r>
            <a:r>
              <a:rPr lang="hu-HU" sz="1200" dirty="0" smtClean="0"/>
              <a:t>nav.gov.hu</a:t>
            </a:r>
            <a:endParaRPr lang="hu-HU" sz="1200" b="1" dirty="0" smtClean="0"/>
          </a:p>
        </p:txBody>
      </p:sp>
    </p:spTree>
    <p:extLst>
      <p:ext uri="{BB962C8B-B14F-4D97-AF65-F5344CB8AC3E}">
        <p14:creationId xmlns:p14="http://schemas.microsoft.com/office/powerpoint/2010/main" val="18221832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66652" y="627018"/>
            <a:ext cx="10406744" cy="6494085"/>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smtClean="0"/>
          </a:p>
          <a:p>
            <a:r>
              <a:rPr lang="hu-HU" sz="2800" dirty="0" smtClean="0"/>
              <a:t>Példa:</a:t>
            </a:r>
          </a:p>
          <a:p>
            <a:r>
              <a:rPr lang="hu-HU" sz="2800" b="1" dirty="0" smtClean="0"/>
              <a:t>Éves bevétele a vállalkozónak, aki 40%-</a:t>
            </a:r>
            <a:r>
              <a:rPr lang="hu-HU" sz="2800" b="1" dirty="0" err="1" smtClean="0"/>
              <a:t>os</a:t>
            </a:r>
            <a:r>
              <a:rPr lang="hu-HU" sz="2800" b="1" dirty="0" smtClean="0"/>
              <a:t> költséghányad levonására jogosult 5.000.000 ft.</a:t>
            </a:r>
          </a:p>
          <a:p>
            <a:endParaRPr lang="hu-HU" sz="2800" b="1" dirty="0" smtClean="0"/>
          </a:p>
          <a:p>
            <a:r>
              <a:rPr lang="hu-HU" sz="2800" b="1" dirty="0" smtClean="0"/>
              <a:t> levonható költség:  5.000.000 x 40% =  2.000.000 ft</a:t>
            </a:r>
          </a:p>
          <a:p>
            <a:endParaRPr lang="hu-HU" sz="2800" b="1" dirty="0"/>
          </a:p>
          <a:p>
            <a:r>
              <a:rPr lang="hu-HU" sz="2800" b="1" dirty="0" smtClean="0"/>
              <a:t>Jövedelem: 5.000.000 – 2.000.000 ft =3.000.000ft</a:t>
            </a:r>
          </a:p>
          <a:p>
            <a:endParaRPr lang="hu-HU" sz="2800" b="1" dirty="0"/>
          </a:p>
          <a:p>
            <a:r>
              <a:rPr lang="hu-HU" sz="2800" b="1" dirty="0" smtClean="0"/>
              <a:t>Adómentes rész: 1.744.800 ft</a:t>
            </a:r>
          </a:p>
          <a:p>
            <a:endParaRPr lang="hu-HU" sz="2800" b="1" dirty="0"/>
          </a:p>
          <a:p>
            <a:r>
              <a:rPr lang="hu-HU" sz="2800" b="1" dirty="0" smtClean="0"/>
              <a:t>Adóköteles jövedelem: 3.000.000ft - 1.744.800 ft = 1.255.200 ft</a:t>
            </a:r>
            <a:endParaRPr lang="hu-HU" sz="2800" b="1" dirty="0"/>
          </a:p>
          <a:p>
            <a:endParaRPr lang="hu-HU" sz="2800" b="1" dirty="0"/>
          </a:p>
          <a:p>
            <a:endParaRPr lang="hu-HU" sz="2400" b="1" dirty="0" smtClean="0"/>
          </a:p>
        </p:txBody>
      </p:sp>
    </p:spTree>
    <p:extLst>
      <p:ext uri="{BB962C8B-B14F-4D97-AF65-F5344CB8AC3E}">
        <p14:creationId xmlns:p14="http://schemas.microsoft.com/office/powerpoint/2010/main" val="38400536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66652" y="627018"/>
            <a:ext cx="10406744" cy="2185214"/>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r>
              <a:rPr lang="hu-HU" sz="2800" dirty="0" smtClean="0"/>
              <a:t>Fizetési kötelezettségeink havonta egyéni vállalkozóként: </a:t>
            </a:r>
            <a:br>
              <a:rPr lang="hu-HU" sz="2800" dirty="0" smtClean="0"/>
            </a:br>
            <a:endParaRPr lang="hu-HU" sz="2800" b="1" dirty="0"/>
          </a:p>
          <a:p>
            <a:endParaRPr lang="hu-HU" sz="2800" b="1" dirty="0"/>
          </a:p>
          <a:p>
            <a:endParaRPr lang="hu-HU" sz="2400" b="1" dirty="0" smtClean="0"/>
          </a:p>
        </p:txBody>
      </p:sp>
      <p:pic>
        <p:nvPicPr>
          <p:cNvPr id="3" name="Kép 2"/>
          <p:cNvPicPr>
            <a:picLocks noChangeAspect="1"/>
          </p:cNvPicPr>
          <p:nvPr/>
        </p:nvPicPr>
        <p:blipFill>
          <a:blip r:embed="rId2"/>
          <a:stretch>
            <a:fillRect/>
          </a:stretch>
        </p:blipFill>
        <p:spPr>
          <a:xfrm>
            <a:off x="679269" y="1719625"/>
            <a:ext cx="10492850" cy="3832277"/>
          </a:xfrm>
          <a:prstGeom prst="rect">
            <a:avLst/>
          </a:prstGeom>
        </p:spPr>
      </p:pic>
      <p:sp>
        <p:nvSpPr>
          <p:cNvPr id="4" name="Téglalap 3"/>
          <p:cNvSpPr/>
          <p:nvPr/>
        </p:nvSpPr>
        <p:spPr>
          <a:xfrm>
            <a:off x="1175658" y="5906312"/>
            <a:ext cx="9300754" cy="276999"/>
          </a:xfrm>
          <a:prstGeom prst="rect">
            <a:avLst/>
          </a:prstGeom>
        </p:spPr>
        <p:txBody>
          <a:bodyPr wrap="square">
            <a:spAutoFit/>
          </a:bodyPr>
          <a:lstStyle/>
          <a:p>
            <a:r>
              <a:rPr lang="hu-HU" sz="1200" dirty="0"/>
              <a:t>https://www.billingo.hu/atalanyado-kalkulator</a:t>
            </a:r>
          </a:p>
        </p:txBody>
      </p:sp>
    </p:spTree>
    <p:extLst>
      <p:ext uri="{BB962C8B-B14F-4D97-AF65-F5344CB8AC3E}">
        <p14:creationId xmlns:p14="http://schemas.microsoft.com/office/powerpoint/2010/main" val="30882393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57943" y="1201784"/>
            <a:ext cx="10624459" cy="4154984"/>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800" dirty="0" smtClean="0"/>
              <a:t>Egyéni vállalkozó tevékenyégét vezetheti :</a:t>
            </a:r>
          </a:p>
          <a:p>
            <a:r>
              <a:rPr lang="hu-HU" sz="2600" dirty="0"/>
              <a:t>főfoglalkozásúként </a:t>
            </a:r>
            <a:endParaRPr lang="hu-HU" sz="2600" dirty="0" smtClean="0"/>
          </a:p>
          <a:p>
            <a:endParaRPr lang="hu-HU" sz="2600" dirty="0"/>
          </a:p>
          <a:p>
            <a:r>
              <a:rPr lang="hu-HU" sz="2600" dirty="0" smtClean="0"/>
              <a:t>heti </a:t>
            </a:r>
            <a:r>
              <a:rPr lang="hu-HU" sz="2600" dirty="0"/>
              <a:t>36 órás munkaviszony / nappali tagozatos tanulmányok folytatása mellett, </a:t>
            </a:r>
            <a:r>
              <a:rPr lang="hu-HU" sz="2600" dirty="0" smtClean="0"/>
              <a:t>vagy</a:t>
            </a:r>
          </a:p>
          <a:p>
            <a:r>
              <a:rPr lang="hu-HU" sz="2600" dirty="0" smtClean="0"/>
              <a:t> </a:t>
            </a:r>
          </a:p>
          <a:p>
            <a:r>
              <a:rPr lang="hu-HU" sz="2600" dirty="0" smtClean="0"/>
              <a:t> </a:t>
            </a:r>
            <a:r>
              <a:rPr lang="hu-HU" sz="2600" dirty="0"/>
              <a:t>nyugdíjasként </a:t>
            </a:r>
            <a:endParaRPr lang="hu-HU" sz="2600" b="1" dirty="0"/>
          </a:p>
          <a:p>
            <a:endParaRPr lang="hu-HU" sz="2400" b="1" dirty="0" smtClean="0"/>
          </a:p>
        </p:txBody>
      </p:sp>
    </p:spTree>
    <p:extLst>
      <p:ext uri="{BB962C8B-B14F-4D97-AF65-F5344CB8AC3E}">
        <p14:creationId xmlns:p14="http://schemas.microsoft.com/office/powerpoint/2010/main" val="15966062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57943" y="1201784"/>
            <a:ext cx="10624459" cy="3539430"/>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800" dirty="0" smtClean="0"/>
              <a:t>„ha </a:t>
            </a:r>
            <a:r>
              <a:rPr lang="hu-HU" sz="2800" dirty="0"/>
              <a:t>az egyéni vállalkozó személyesen végzett főtevékenysége vagy a társas vállalkozó főtevékenysége legalább középfokú iskolai végzettséget vagy középfokú szakképzettséget igényel, ennek hiányában a tárgyhónap első napján érvényes kötelező legkisebb munkabér havi összege. </a:t>
            </a:r>
            <a:endParaRPr lang="hu-HU" sz="2800" dirty="0" smtClean="0"/>
          </a:p>
          <a:p>
            <a:r>
              <a:rPr lang="hu-HU" sz="2800" dirty="0" smtClean="0"/>
              <a:t>2025-ben </a:t>
            </a:r>
            <a:r>
              <a:rPr lang="hu-HU" sz="2800" dirty="0"/>
              <a:t>a minimálbér összege 290 800, </a:t>
            </a:r>
            <a:endParaRPr lang="hu-HU" sz="2800" dirty="0" smtClean="0"/>
          </a:p>
          <a:p>
            <a:r>
              <a:rPr lang="hu-HU" sz="2800" dirty="0" smtClean="0"/>
              <a:t>a </a:t>
            </a:r>
            <a:r>
              <a:rPr lang="hu-HU" sz="2800" dirty="0"/>
              <a:t>garantált bérminimum összege 348 800 forint</a:t>
            </a:r>
            <a:r>
              <a:rPr lang="hu-HU" sz="2800" dirty="0" smtClean="0"/>
              <a:t>.”</a:t>
            </a:r>
            <a:endParaRPr lang="hu-HU" sz="2400" b="1" dirty="0" smtClean="0"/>
          </a:p>
        </p:txBody>
      </p:sp>
    </p:spTree>
    <p:extLst>
      <p:ext uri="{BB962C8B-B14F-4D97-AF65-F5344CB8AC3E}">
        <p14:creationId xmlns:p14="http://schemas.microsoft.com/office/powerpoint/2010/main" val="38069845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57943" y="1201784"/>
            <a:ext cx="10624459" cy="5078313"/>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800" dirty="0" smtClean="0"/>
              <a:t>Mit jelent a gyakorlatban?</a:t>
            </a:r>
          </a:p>
          <a:p>
            <a:endParaRPr lang="hu-HU" sz="2800" dirty="0"/>
          </a:p>
          <a:p>
            <a:r>
              <a:rPr lang="hu-HU" sz="2800" dirty="0" smtClean="0"/>
              <a:t>Ha főfoglalkozású egyéni vállalkozó tevékenysége legalább középfokú végzettsége igényel </a:t>
            </a:r>
          </a:p>
          <a:p>
            <a:r>
              <a:rPr lang="hu-HU" sz="2800" i="1" dirty="0"/>
              <a:t>társadalom biztosítási </a:t>
            </a:r>
            <a:r>
              <a:rPr lang="hu-HU" sz="2800" i="1" dirty="0" smtClean="0"/>
              <a:t>járulékot (</a:t>
            </a:r>
            <a:r>
              <a:rPr lang="hu-HU" sz="2400" i="1" dirty="0" smtClean="0"/>
              <a:t>18,5%</a:t>
            </a:r>
            <a:r>
              <a:rPr lang="hu-HU" sz="2800" i="1" dirty="0" smtClean="0"/>
              <a:t>)</a:t>
            </a:r>
            <a:r>
              <a:rPr lang="hu-HU" sz="2800" b="1" dirty="0" smtClean="0"/>
              <a:t>: </a:t>
            </a:r>
            <a:r>
              <a:rPr lang="hu-HU" sz="2800" dirty="0" smtClean="0"/>
              <a:t>akkor legalább 348.800 ft </a:t>
            </a:r>
            <a:r>
              <a:rPr lang="hu-HU" sz="2000" dirty="0" smtClean="0"/>
              <a:t>(garantált bérminimum 2025-ben)</a:t>
            </a:r>
          </a:p>
          <a:p>
            <a:r>
              <a:rPr lang="hu-HU" sz="2800" i="1" dirty="0"/>
              <a:t>s</a:t>
            </a:r>
            <a:r>
              <a:rPr lang="hu-HU" sz="2800" i="1" dirty="0" smtClean="0"/>
              <a:t>zociális hozzájárulási adófizetési (</a:t>
            </a:r>
            <a:r>
              <a:rPr lang="hu-HU" sz="2000" i="1" dirty="0" smtClean="0"/>
              <a:t>13%</a:t>
            </a:r>
            <a:r>
              <a:rPr lang="hu-HU" sz="2800" i="1" dirty="0" smtClean="0"/>
              <a:t>)kötelezettsége</a:t>
            </a:r>
            <a:r>
              <a:rPr lang="hu-HU" sz="2800" b="1" dirty="0" smtClean="0"/>
              <a:t>:</a:t>
            </a:r>
            <a:endParaRPr lang="hu-HU" sz="2800" b="1" dirty="0"/>
          </a:p>
          <a:p>
            <a:r>
              <a:rPr lang="hu-HU" sz="2800" dirty="0" smtClean="0"/>
              <a:t>az </a:t>
            </a:r>
            <a:r>
              <a:rPr lang="hu-HU" sz="2800" dirty="0"/>
              <a:t>egyéni vállalkozót saját maga után havonta terhelő adó alapja legalább a minimálbér 112,5 </a:t>
            </a:r>
            <a:r>
              <a:rPr lang="hu-HU" sz="2800" dirty="0" smtClean="0"/>
              <a:t>százaléka, azaz </a:t>
            </a:r>
            <a:r>
              <a:rPr lang="hu-HU" sz="2800" dirty="0"/>
              <a:t>2025-ben 392 </a:t>
            </a:r>
            <a:r>
              <a:rPr lang="hu-HU" sz="2800" dirty="0" smtClean="0"/>
              <a:t>400 ft.</a:t>
            </a:r>
            <a:endParaRPr lang="hu-HU" sz="2800" b="1" dirty="0" smtClean="0"/>
          </a:p>
          <a:p>
            <a:endParaRPr lang="hu-HU" sz="2400" b="1" dirty="0" smtClean="0"/>
          </a:p>
        </p:txBody>
      </p:sp>
    </p:spTree>
    <p:extLst>
      <p:ext uri="{BB962C8B-B14F-4D97-AF65-F5344CB8AC3E}">
        <p14:creationId xmlns:p14="http://schemas.microsoft.com/office/powerpoint/2010/main" val="278724668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88275" y="574767"/>
            <a:ext cx="10406744" cy="5016758"/>
          </a:xfrm>
          <a:prstGeom prst="rect">
            <a:avLst/>
          </a:prstGeom>
          <a:noFill/>
        </p:spPr>
        <p:txBody>
          <a:bodyPr wrap="square" rtlCol="0">
            <a:spAutoFit/>
          </a:bodyPr>
          <a:lstStyle/>
          <a:p>
            <a:r>
              <a:rPr lang="hu-HU" sz="2800" b="1" dirty="0" smtClean="0"/>
              <a:t>Átalányadózás</a:t>
            </a:r>
            <a:r>
              <a:rPr lang="hu-HU" sz="2800" dirty="0" smtClean="0"/>
              <a:t> </a:t>
            </a:r>
            <a:r>
              <a:rPr lang="hu-HU" sz="2800" dirty="0"/>
              <a:t>(egyéni vállalkozóknak</a:t>
            </a:r>
            <a:r>
              <a:rPr lang="hu-HU" sz="2800" dirty="0" smtClean="0"/>
              <a:t>)</a:t>
            </a:r>
          </a:p>
          <a:p>
            <a:endParaRPr lang="hu-HU" sz="2800" dirty="0"/>
          </a:p>
          <a:p>
            <a:r>
              <a:rPr lang="hu-HU" sz="2800" dirty="0" smtClean="0"/>
              <a:t>„Az </a:t>
            </a:r>
            <a:r>
              <a:rPr lang="hu-HU" sz="2800" dirty="0"/>
              <a:t>átalányadózást alkalmazó egyéni vállalkozó – ha áfalevonási jogát nem érvényesíti – csak bevételi nyilvántartást vezet (a pénztárkönyv bevételi adatait vezeti</a:t>
            </a:r>
            <a:r>
              <a:rPr lang="hu-HU" sz="2800" dirty="0" smtClean="0"/>
              <a:t>).” </a:t>
            </a:r>
            <a:r>
              <a:rPr lang="hu-HU" sz="1400" dirty="0" smtClean="0"/>
              <a:t>nav.gov.hu</a:t>
            </a:r>
            <a:endParaRPr lang="hu-HU" sz="2800" b="1" dirty="0" smtClean="0"/>
          </a:p>
          <a:p>
            <a:r>
              <a:rPr lang="hu-HU" sz="2800" dirty="0" smtClean="0"/>
              <a:t>Pénzforgalmi szemlélet</a:t>
            </a:r>
          </a:p>
          <a:p>
            <a:endParaRPr lang="hu-HU" sz="2800" b="1" dirty="0" smtClean="0"/>
          </a:p>
          <a:p>
            <a:r>
              <a:rPr lang="hu-HU" sz="2800" b="1" dirty="0" smtClean="0"/>
              <a:t>Bevallási kötelezettségek: </a:t>
            </a:r>
          </a:p>
          <a:p>
            <a:r>
              <a:rPr lang="hu-HU" sz="2400" b="1" dirty="0" smtClean="0"/>
              <a:t>tárgy negyedévet követő 12-éi 2558-as bevallás beküldése (ÁNYK, ONYA)</a:t>
            </a:r>
          </a:p>
          <a:p>
            <a:endParaRPr lang="hu-HU" sz="2400" b="1" dirty="0" smtClean="0"/>
          </a:p>
          <a:p>
            <a:r>
              <a:rPr lang="hu-HU" sz="2400" b="1" dirty="0" smtClean="0"/>
              <a:t>Éves bevallás: személyi jövedelemadó bevallás (tárgyévet követő év május 20.)</a:t>
            </a:r>
          </a:p>
          <a:p>
            <a:r>
              <a:rPr lang="hu-HU" sz="2400" b="1" dirty="0" smtClean="0"/>
              <a:t>                        </a:t>
            </a:r>
          </a:p>
        </p:txBody>
      </p:sp>
    </p:spTree>
    <p:extLst>
      <p:ext uri="{BB962C8B-B14F-4D97-AF65-F5344CB8AC3E}">
        <p14:creationId xmlns:p14="http://schemas.microsoft.com/office/powerpoint/2010/main" val="29923701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88275" y="574767"/>
            <a:ext cx="10406744" cy="4955203"/>
          </a:xfrm>
          <a:prstGeom prst="rect">
            <a:avLst/>
          </a:prstGeom>
          <a:noFill/>
        </p:spPr>
        <p:txBody>
          <a:bodyPr wrap="square" rtlCol="0">
            <a:spAutoFit/>
          </a:bodyPr>
          <a:lstStyle/>
          <a:p>
            <a:r>
              <a:rPr lang="hu-HU" sz="2800" b="1" dirty="0" smtClean="0"/>
              <a:t>ÚJ KATA</a:t>
            </a:r>
            <a:r>
              <a:rPr lang="hu-HU" sz="2800" dirty="0" smtClean="0"/>
              <a:t> </a:t>
            </a:r>
            <a:r>
              <a:rPr lang="hu-HU" sz="2800" dirty="0"/>
              <a:t>(egyéni vállalkozóknak</a:t>
            </a:r>
            <a:r>
              <a:rPr lang="hu-HU" sz="2800" dirty="0" smtClean="0"/>
              <a:t>)</a:t>
            </a:r>
          </a:p>
          <a:p>
            <a:endParaRPr lang="hu-HU" sz="2800" dirty="0"/>
          </a:p>
          <a:p>
            <a:r>
              <a:rPr lang="hu-HU" sz="2000" dirty="0"/>
              <a:t>Az új </a:t>
            </a:r>
            <a:r>
              <a:rPr lang="hu-HU" sz="2000" dirty="0" err="1"/>
              <a:t>katát</a:t>
            </a:r>
            <a:r>
              <a:rPr lang="hu-HU" sz="2000" dirty="0"/>
              <a:t> a főfoglalkozású, </a:t>
            </a:r>
            <a:r>
              <a:rPr lang="hu-HU" sz="2000" dirty="0" smtClean="0"/>
              <a:t>egyéni </a:t>
            </a:r>
            <a:r>
              <a:rPr lang="hu-HU" sz="2000" dirty="0"/>
              <a:t>vállalkozói nyilvántartásban szereplő egyéni vállalkozó válaszhatja, az ott rögzített tevékenységeivel összefüggésben. </a:t>
            </a:r>
            <a:endParaRPr lang="hu-HU" sz="2000" dirty="0" smtClean="0"/>
          </a:p>
          <a:p>
            <a:endParaRPr lang="hu-HU" sz="2000" dirty="0" smtClean="0"/>
          </a:p>
          <a:p>
            <a:r>
              <a:rPr lang="hu-HU" sz="2000" dirty="0" smtClean="0"/>
              <a:t>Nem </a:t>
            </a:r>
            <a:r>
              <a:rPr lang="hu-HU" sz="2000" dirty="0"/>
              <a:t>főfoglalkozású az egyéni vállalkozó, ha a tárgyhónap minden napján </a:t>
            </a:r>
            <a:endParaRPr lang="hu-HU" sz="2000" dirty="0" smtClean="0"/>
          </a:p>
          <a:p>
            <a:endParaRPr lang="hu-HU" sz="2000" dirty="0" smtClean="0"/>
          </a:p>
          <a:p>
            <a:r>
              <a:rPr lang="hu-HU" sz="2000" dirty="0" smtClean="0"/>
              <a:t>• </a:t>
            </a:r>
            <a:r>
              <a:rPr lang="hu-HU" sz="2000" dirty="0"/>
              <a:t>legalább heti 36 órás foglalkoztatással járó munkaviszonyban áll (az egyidejűleg fennálló munkaviszonyokban előírt munkaidőt össze kell számítani), </a:t>
            </a:r>
            <a:endParaRPr lang="hu-HU" sz="2000" dirty="0" smtClean="0"/>
          </a:p>
          <a:p>
            <a:r>
              <a:rPr lang="hu-HU" sz="2000" dirty="0" smtClean="0"/>
              <a:t>• </a:t>
            </a:r>
            <a:r>
              <a:rPr lang="hu-HU" sz="2000" dirty="0"/>
              <a:t>a Tbj.4 szerinti kiegészítő tevékenységet folytat, </a:t>
            </a:r>
            <a:endParaRPr lang="hu-HU" sz="2000" dirty="0" smtClean="0"/>
          </a:p>
          <a:p>
            <a:r>
              <a:rPr lang="hu-HU" sz="2000" dirty="0" smtClean="0"/>
              <a:t>• </a:t>
            </a:r>
            <a:r>
              <a:rPr lang="hu-HU" sz="2000" dirty="0"/>
              <a:t>a szociális biztonsági rendszerek koordinálásáról és annak végrehajtásáról szóló uniós rendeletek alapján külföldön biztosított személynek </a:t>
            </a:r>
            <a:r>
              <a:rPr lang="hu-HU" sz="2000" dirty="0" smtClean="0"/>
              <a:t>minősül,</a:t>
            </a:r>
          </a:p>
          <a:p>
            <a:r>
              <a:rPr lang="hu-HU" sz="2000" dirty="0" smtClean="0"/>
              <a:t>• </a:t>
            </a:r>
            <a:r>
              <a:rPr lang="hu-HU" sz="2000" dirty="0"/>
              <a:t>a kétoldalú szociálpolitikai, szociális biztonsági egyezmény alapján más államban biztosított</a:t>
            </a:r>
            <a:r>
              <a:rPr lang="hu-HU" sz="2000" dirty="0" smtClean="0"/>
              <a:t>, ……”</a:t>
            </a:r>
          </a:p>
          <a:p>
            <a:endParaRPr lang="hu-HU" sz="2000" b="1" dirty="0"/>
          </a:p>
          <a:p>
            <a:r>
              <a:rPr lang="hu-HU" sz="1000" dirty="0" smtClean="0"/>
              <a:t>Nav.gov.hu</a:t>
            </a:r>
          </a:p>
        </p:txBody>
      </p:sp>
    </p:spTree>
    <p:extLst>
      <p:ext uri="{BB962C8B-B14F-4D97-AF65-F5344CB8AC3E}">
        <p14:creationId xmlns:p14="http://schemas.microsoft.com/office/powerpoint/2010/main" val="36016035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888275" y="574767"/>
            <a:ext cx="10406744" cy="5016758"/>
          </a:xfrm>
          <a:prstGeom prst="rect">
            <a:avLst/>
          </a:prstGeom>
          <a:noFill/>
        </p:spPr>
        <p:txBody>
          <a:bodyPr wrap="square" rtlCol="0">
            <a:spAutoFit/>
          </a:bodyPr>
          <a:lstStyle/>
          <a:p>
            <a:r>
              <a:rPr lang="hu-HU" sz="2800" b="1" dirty="0" smtClean="0"/>
              <a:t>ÚJ KATA</a:t>
            </a:r>
            <a:r>
              <a:rPr lang="hu-HU" sz="2800" dirty="0" smtClean="0"/>
              <a:t> </a:t>
            </a:r>
            <a:r>
              <a:rPr lang="hu-HU" sz="2800" dirty="0"/>
              <a:t>(egyéni vállalkozóknak</a:t>
            </a:r>
            <a:r>
              <a:rPr lang="hu-HU" sz="2800" dirty="0" smtClean="0"/>
              <a:t>)</a:t>
            </a:r>
          </a:p>
          <a:p>
            <a:endParaRPr lang="hu-HU" sz="2800" dirty="0"/>
          </a:p>
          <a:p>
            <a:r>
              <a:rPr lang="hu-HU" sz="2000" dirty="0"/>
              <a:t>Nem választhatja az új </a:t>
            </a:r>
            <a:r>
              <a:rPr lang="hu-HU" sz="2000" dirty="0" err="1"/>
              <a:t>katát</a:t>
            </a:r>
            <a:r>
              <a:rPr lang="hu-HU" sz="2000" dirty="0"/>
              <a:t> az a főfoglalkozású egyéni vállalkozó, aki(</a:t>
            </a:r>
            <a:r>
              <a:rPr lang="hu-HU" sz="2000" dirty="0" err="1"/>
              <a:t>nek</a:t>
            </a:r>
            <a:r>
              <a:rPr lang="hu-HU" sz="2000" dirty="0"/>
              <a:t>): </a:t>
            </a:r>
            <a:endParaRPr lang="hu-HU" sz="2000" dirty="0" smtClean="0"/>
          </a:p>
          <a:p>
            <a:endParaRPr lang="hu-HU" sz="2000" dirty="0" smtClean="0"/>
          </a:p>
          <a:p>
            <a:r>
              <a:rPr lang="hu-HU" sz="2000" dirty="0" smtClean="0"/>
              <a:t>• </a:t>
            </a:r>
            <a:r>
              <a:rPr lang="hu-HU" sz="2000" dirty="0"/>
              <a:t>adószámát a Nemzeti Adó- és Vámhivatal (NAV) a bejelentés évében vagy az azt megelőző 12 hónapban törölte, vagy aki a bejelentés időpontjában adószám törlésének hatálya alatt áll, </a:t>
            </a:r>
            <a:endParaRPr lang="hu-HU" sz="2000" dirty="0" smtClean="0"/>
          </a:p>
          <a:p>
            <a:endParaRPr lang="hu-HU" sz="2000" dirty="0" smtClean="0"/>
          </a:p>
          <a:p>
            <a:r>
              <a:rPr lang="hu-HU" sz="2000" dirty="0" smtClean="0"/>
              <a:t>• </a:t>
            </a:r>
            <a:r>
              <a:rPr lang="hu-HU" sz="2000" dirty="0"/>
              <a:t>az adóalanyiság választásának évében az </a:t>
            </a:r>
            <a:r>
              <a:rPr lang="hu-HU" sz="2000" dirty="0" smtClean="0"/>
              <a:t>ÖVTJ </a:t>
            </a:r>
            <a:r>
              <a:rPr lang="hu-HU" sz="2000" dirty="0"/>
              <a:t>szerint meghatározott, 68.20 Saját tulajdonú, bérelt ingatlan bérbeadása, üzemeltetése besorolású tevékenységből bevételt szerzett.”</a:t>
            </a:r>
            <a:endParaRPr lang="hu-HU" sz="2000" dirty="0" smtClean="0"/>
          </a:p>
          <a:p>
            <a:endParaRPr lang="hu-HU" sz="2000" b="1" dirty="0"/>
          </a:p>
          <a:p>
            <a:r>
              <a:rPr lang="hu-HU" sz="1000" dirty="0" smtClean="0"/>
              <a:t>Nav.gov.hu</a:t>
            </a:r>
          </a:p>
          <a:p>
            <a:endParaRPr lang="hu-HU" sz="1000" dirty="0"/>
          </a:p>
          <a:p>
            <a:endParaRPr lang="hu-HU" sz="1000" dirty="0" smtClean="0"/>
          </a:p>
          <a:p>
            <a:endParaRPr lang="hu-HU" sz="1000" dirty="0"/>
          </a:p>
          <a:p>
            <a:r>
              <a:rPr lang="hu-HU" sz="3200" dirty="0" smtClean="0">
                <a:solidFill>
                  <a:srgbClr val="FF0000"/>
                </a:solidFill>
                <a:latin typeface="Century Gothic" panose="020B0502020202020204" pitchFamily="34" charset="0"/>
              </a:rPr>
              <a:t>KATA-s egyéni vállalkozó CSAK magánszemélyeknek számlázhat 20.22.09.01-től!</a:t>
            </a:r>
          </a:p>
        </p:txBody>
      </p:sp>
    </p:spTree>
    <p:extLst>
      <p:ext uri="{BB962C8B-B14F-4D97-AF65-F5344CB8AC3E}">
        <p14:creationId xmlns:p14="http://schemas.microsoft.com/office/powerpoint/2010/main" val="29694456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49235" y="574767"/>
            <a:ext cx="10406744" cy="4493538"/>
          </a:xfrm>
          <a:prstGeom prst="rect">
            <a:avLst/>
          </a:prstGeom>
          <a:noFill/>
        </p:spPr>
        <p:txBody>
          <a:bodyPr wrap="square" rtlCol="0">
            <a:spAutoFit/>
          </a:bodyPr>
          <a:lstStyle/>
          <a:p>
            <a:r>
              <a:rPr lang="hu-HU" sz="2800" b="1" dirty="0" smtClean="0"/>
              <a:t>ÚJ KATA</a:t>
            </a:r>
            <a:r>
              <a:rPr lang="hu-HU" sz="2800" dirty="0" smtClean="0"/>
              <a:t> </a:t>
            </a:r>
            <a:r>
              <a:rPr lang="hu-HU" sz="2800" dirty="0"/>
              <a:t>(egyéni vállalkozóknak</a:t>
            </a:r>
            <a:r>
              <a:rPr lang="hu-HU" sz="2800" dirty="0" smtClean="0"/>
              <a:t>)</a:t>
            </a:r>
          </a:p>
          <a:p>
            <a:endParaRPr lang="hu-HU" sz="2800" dirty="0"/>
          </a:p>
          <a:p>
            <a:r>
              <a:rPr lang="hu-HU" sz="2000" dirty="0" smtClean="0"/>
              <a:t>„Mikor </a:t>
            </a:r>
            <a:r>
              <a:rPr lang="hu-HU" sz="2000" dirty="0"/>
              <a:t>választható az új </a:t>
            </a:r>
            <a:r>
              <a:rPr lang="hu-HU" sz="2000" dirty="0" err="1"/>
              <a:t>kata</a:t>
            </a:r>
            <a:r>
              <a:rPr lang="hu-HU" sz="2000" dirty="0"/>
              <a:t>? </a:t>
            </a:r>
            <a:endParaRPr lang="hu-HU" sz="2000" dirty="0" smtClean="0"/>
          </a:p>
          <a:p>
            <a:endParaRPr lang="hu-HU" sz="2000" dirty="0"/>
          </a:p>
          <a:p>
            <a:r>
              <a:rPr lang="hu-HU" sz="2000" dirty="0" smtClean="0"/>
              <a:t>A </a:t>
            </a:r>
            <a:r>
              <a:rPr lang="hu-HU" sz="2000" dirty="0"/>
              <a:t>már működő egyéni </a:t>
            </a:r>
            <a:r>
              <a:rPr lang="hu-HU" sz="2000" dirty="0" smtClean="0"/>
              <a:t>vállalkozók.</a:t>
            </a:r>
          </a:p>
          <a:p>
            <a:r>
              <a:rPr lang="hu-HU" sz="2000" dirty="0" smtClean="0"/>
              <a:t> </a:t>
            </a:r>
            <a:r>
              <a:rPr lang="hu-HU" sz="2000" dirty="0"/>
              <a:t>A már működő egyéni vállalkozók év közben is választhatják az új </a:t>
            </a:r>
            <a:r>
              <a:rPr lang="hu-HU" sz="2000" dirty="0" err="1"/>
              <a:t>katát</a:t>
            </a:r>
            <a:r>
              <a:rPr lang="hu-HU" sz="2000" dirty="0"/>
              <a:t>, ha a feltételeknek megfelelnek. Az adóalanyiság a választás bejelentését követő hónap első napjával jön létre</a:t>
            </a:r>
            <a:r>
              <a:rPr lang="hu-HU" sz="2000" dirty="0" smtClean="0"/>
              <a:t>.”</a:t>
            </a:r>
          </a:p>
          <a:p>
            <a:endParaRPr lang="hu-HU" sz="2000" dirty="0"/>
          </a:p>
          <a:p>
            <a:r>
              <a:rPr lang="hu-HU" sz="2000" dirty="0"/>
              <a:t>A kezdő egyéni vállalkozók </a:t>
            </a:r>
            <a:endParaRPr lang="hu-HU" sz="2000" dirty="0" smtClean="0"/>
          </a:p>
          <a:p>
            <a:r>
              <a:rPr lang="hu-HU" sz="2000" dirty="0" smtClean="0"/>
              <a:t>A </a:t>
            </a:r>
            <a:r>
              <a:rPr lang="hu-HU" sz="2000" dirty="0"/>
              <a:t>tevékenységét év közben kezdő egyéni vállalkozó az új </a:t>
            </a:r>
            <a:r>
              <a:rPr lang="hu-HU" sz="2000" dirty="0" err="1"/>
              <a:t>kata</a:t>
            </a:r>
            <a:r>
              <a:rPr lang="hu-HU" sz="2000" dirty="0"/>
              <a:t> választásának bejelentését a NAV-hoz való bejelentkezéssel egyidejűleg teljesítheti. Ilyenkor az adóalanyiság az egyéni vállalkozó nyilvántartásba vételének napjával jön </a:t>
            </a:r>
            <a:r>
              <a:rPr lang="hu-HU" sz="2000" dirty="0" smtClean="0"/>
              <a:t>létre”</a:t>
            </a:r>
          </a:p>
          <a:p>
            <a:endParaRPr lang="hu-HU" sz="2000" b="1" dirty="0"/>
          </a:p>
          <a:p>
            <a:r>
              <a:rPr lang="hu-HU" sz="1000" dirty="0" smtClean="0"/>
              <a:t>Nav.gov.hu</a:t>
            </a:r>
          </a:p>
        </p:txBody>
      </p:sp>
    </p:spTree>
    <p:extLst>
      <p:ext uri="{BB962C8B-B14F-4D97-AF65-F5344CB8AC3E}">
        <p14:creationId xmlns:p14="http://schemas.microsoft.com/office/powerpoint/2010/main" val="16493174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49235" y="574767"/>
            <a:ext cx="10406744" cy="5416868"/>
          </a:xfrm>
          <a:prstGeom prst="rect">
            <a:avLst/>
          </a:prstGeom>
          <a:noFill/>
        </p:spPr>
        <p:txBody>
          <a:bodyPr wrap="square" rtlCol="0">
            <a:spAutoFit/>
          </a:bodyPr>
          <a:lstStyle/>
          <a:p>
            <a:r>
              <a:rPr lang="hu-HU" sz="2800" b="1" dirty="0" smtClean="0"/>
              <a:t>ÚJ KATA</a:t>
            </a:r>
            <a:r>
              <a:rPr lang="hu-HU" sz="2800" dirty="0" smtClean="0"/>
              <a:t> </a:t>
            </a:r>
            <a:r>
              <a:rPr lang="hu-HU" sz="2800" dirty="0"/>
              <a:t>(egyéni vállalkozóknak</a:t>
            </a:r>
            <a:r>
              <a:rPr lang="hu-HU" sz="2800" dirty="0" smtClean="0"/>
              <a:t>)</a:t>
            </a:r>
          </a:p>
          <a:p>
            <a:endParaRPr lang="hu-HU" sz="2800" dirty="0"/>
          </a:p>
          <a:p>
            <a:r>
              <a:rPr lang="hu-HU" sz="2000" dirty="0"/>
              <a:t>„ Az új </a:t>
            </a:r>
            <a:r>
              <a:rPr lang="hu-HU" sz="2000" dirty="0" err="1"/>
              <a:t>kata</a:t>
            </a:r>
            <a:r>
              <a:rPr lang="hu-HU" sz="2000" dirty="0"/>
              <a:t> rendszerében két típusú adó </a:t>
            </a:r>
            <a:r>
              <a:rPr lang="hu-HU" sz="2000" dirty="0" err="1"/>
              <a:t>különböztethető</a:t>
            </a:r>
            <a:r>
              <a:rPr lang="hu-HU" sz="2000" dirty="0"/>
              <a:t> meg</a:t>
            </a:r>
            <a:r>
              <a:rPr lang="hu-HU" sz="2000" dirty="0" smtClean="0"/>
              <a:t>:</a:t>
            </a:r>
          </a:p>
          <a:p>
            <a:r>
              <a:rPr lang="hu-HU" sz="2000" dirty="0" smtClean="0"/>
              <a:t> tételes </a:t>
            </a:r>
            <a:r>
              <a:rPr lang="hu-HU" sz="2000" dirty="0"/>
              <a:t>adó, tárgyhót követő hó 12-ig 50.000ft </a:t>
            </a:r>
            <a:endParaRPr lang="hu-HU" sz="2000" dirty="0" smtClean="0"/>
          </a:p>
          <a:p>
            <a:r>
              <a:rPr lang="hu-HU" sz="2000" dirty="0"/>
              <a:t> </a:t>
            </a:r>
            <a:r>
              <a:rPr lang="hu-HU" sz="2000" dirty="0" smtClean="0"/>
              <a:t>  </a:t>
            </a:r>
            <a:r>
              <a:rPr lang="hu-HU" sz="2000" dirty="0"/>
              <a:t>(A tételes adó egészét meg kell fizetni az adóalanyiság fennállásának minden megkezdett naptári </a:t>
            </a:r>
            <a:r>
              <a:rPr lang="hu-HU" sz="2000" dirty="0" smtClean="0"/>
              <a:t>   </a:t>
            </a:r>
          </a:p>
          <a:p>
            <a:r>
              <a:rPr lang="hu-HU" sz="2000" dirty="0"/>
              <a:t> </a:t>
            </a:r>
            <a:r>
              <a:rPr lang="hu-HU" sz="2000" dirty="0" smtClean="0"/>
              <a:t>   hónapjára, </a:t>
            </a:r>
            <a:r>
              <a:rPr lang="hu-HU" sz="2000" dirty="0"/>
              <a:t>a tételes adó arányosítása nem lehetséges. </a:t>
            </a:r>
            <a:r>
              <a:rPr lang="hu-HU" sz="2000" dirty="0" smtClean="0"/>
              <a:t>)</a:t>
            </a:r>
          </a:p>
          <a:p>
            <a:endParaRPr lang="hu-HU" sz="2000" dirty="0" smtClean="0"/>
          </a:p>
          <a:p>
            <a:r>
              <a:rPr lang="hu-HU" sz="2000" dirty="0" smtClean="0"/>
              <a:t>   </a:t>
            </a:r>
            <a:r>
              <a:rPr lang="hu-HU" sz="2000" dirty="0"/>
              <a:t>A kisadózó egyéni vállalkozó mentesül a gazdasági tevékenységével összefüggésben: </a:t>
            </a:r>
            <a:endParaRPr lang="hu-HU" sz="2000" dirty="0" smtClean="0"/>
          </a:p>
          <a:p>
            <a:r>
              <a:rPr lang="hu-HU" sz="2000" dirty="0"/>
              <a:t> </a:t>
            </a:r>
            <a:r>
              <a:rPr lang="hu-HU" sz="2000" dirty="0" smtClean="0"/>
              <a:t>  • </a:t>
            </a:r>
            <a:r>
              <a:rPr lang="hu-HU" sz="2000" dirty="0"/>
              <a:t>a </a:t>
            </a:r>
            <a:r>
              <a:rPr lang="hu-HU" sz="2000" dirty="0" smtClean="0"/>
              <a:t>vállalkozói    személyi </a:t>
            </a:r>
            <a:r>
              <a:rPr lang="hu-HU" sz="2000" dirty="0"/>
              <a:t>jövedelemadó és vállalkozói osztalékalap utáni adó vagy átalányadó; </a:t>
            </a:r>
            <a:endParaRPr lang="hu-HU" sz="2000" dirty="0" smtClean="0"/>
          </a:p>
          <a:p>
            <a:r>
              <a:rPr lang="hu-HU" sz="2000" dirty="0"/>
              <a:t> </a:t>
            </a:r>
            <a:r>
              <a:rPr lang="hu-HU" sz="2000" dirty="0" smtClean="0"/>
              <a:t>  • </a:t>
            </a:r>
            <a:r>
              <a:rPr lang="hu-HU" sz="2000" dirty="0"/>
              <a:t>a saját maga </a:t>
            </a:r>
            <a:r>
              <a:rPr lang="hu-HU" sz="2000" dirty="0" smtClean="0"/>
              <a:t>után fizetendő </a:t>
            </a:r>
            <a:r>
              <a:rPr lang="hu-HU" sz="2000" dirty="0"/>
              <a:t>személyi jövedelemadó és társadalombiztosítási </a:t>
            </a:r>
            <a:r>
              <a:rPr lang="hu-HU" sz="2000" dirty="0" smtClean="0"/>
              <a:t>járulék;</a:t>
            </a:r>
          </a:p>
          <a:p>
            <a:r>
              <a:rPr lang="hu-HU" sz="2000" dirty="0"/>
              <a:t> </a:t>
            </a:r>
            <a:r>
              <a:rPr lang="hu-HU" sz="2000" dirty="0" smtClean="0"/>
              <a:t>  • </a:t>
            </a:r>
            <a:r>
              <a:rPr lang="hu-HU" sz="2000" dirty="0"/>
              <a:t>szociális hozzájárulási </a:t>
            </a:r>
            <a:r>
              <a:rPr lang="hu-HU" sz="2000" dirty="0" smtClean="0"/>
              <a:t>adó</a:t>
            </a:r>
          </a:p>
          <a:p>
            <a:r>
              <a:rPr lang="hu-HU" sz="2000" dirty="0"/>
              <a:t> megállapítása, bevallása és megfizetése </a:t>
            </a:r>
            <a:r>
              <a:rPr lang="hu-HU" sz="2000" dirty="0" smtClean="0"/>
              <a:t>alól.</a:t>
            </a:r>
          </a:p>
          <a:p>
            <a:endParaRPr lang="hu-HU" sz="2000" dirty="0"/>
          </a:p>
          <a:p>
            <a:r>
              <a:rPr lang="hu-HU" sz="2000" dirty="0"/>
              <a:t>2022. szeptember 1-jétől választó kisadózó egyéni vállalkozónak 2022-ben 40 százalékos </a:t>
            </a:r>
            <a:r>
              <a:rPr lang="hu-HU" sz="2000" dirty="0" err="1"/>
              <a:t>különadót</a:t>
            </a:r>
            <a:r>
              <a:rPr lang="hu-HU" sz="2000" dirty="0"/>
              <a:t> kell fizetnie a kisadózói bevételének • a kisadózói adóalanyiság fennállásának a tételes adófizetési kötelezettséggel érintett hónapjai és • 1,5 millió forint szorzatát meghaladó része után</a:t>
            </a:r>
            <a:r>
              <a:rPr lang="hu-HU" sz="2000" dirty="0" smtClean="0"/>
              <a:t>.”</a:t>
            </a:r>
            <a:endParaRPr lang="hu-HU" sz="2000" b="1" dirty="0"/>
          </a:p>
          <a:p>
            <a:r>
              <a:rPr lang="hu-HU" sz="1000" dirty="0" smtClean="0"/>
              <a:t>Nav.gov.hu</a:t>
            </a:r>
          </a:p>
        </p:txBody>
      </p:sp>
    </p:spTree>
    <p:extLst>
      <p:ext uri="{BB962C8B-B14F-4D97-AF65-F5344CB8AC3E}">
        <p14:creationId xmlns:p14="http://schemas.microsoft.com/office/powerpoint/2010/main" val="27145501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zövegdoboz 1"/>
          <p:cNvSpPr txBox="1"/>
          <p:nvPr/>
        </p:nvSpPr>
        <p:spPr>
          <a:xfrm>
            <a:off x="949235" y="574767"/>
            <a:ext cx="10406744" cy="5293757"/>
          </a:xfrm>
          <a:prstGeom prst="rect">
            <a:avLst/>
          </a:prstGeom>
          <a:noFill/>
        </p:spPr>
        <p:txBody>
          <a:bodyPr wrap="square" rtlCol="0">
            <a:spAutoFit/>
          </a:bodyPr>
          <a:lstStyle/>
          <a:p>
            <a:r>
              <a:rPr lang="hu-HU" sz="2800" b="1" dirty="0" smtClean="0"/>
              <a:t>ÚJ KATA</a:t>
            </a:r>
            <a:r>
              <a:rPr lang="hu-HU" sz="2800" dirty="0" smtClean="0"/>
              <a:t> </a:t>
            </a:r>
            <a:r>
              <a:rPr lang="hu-HU" sz="2800" dirty="0"/>
              <a:t>(egyéni vállalkozóknak</a:t>
            </a:r>
            <a:r>
              <a:rPr lang="hu-HU" sz="2800" dirty="0" smtClean="0"/>
              <a:t>)</a:t>
            </a:r>
          </a:p>
          <a:p>
            <a:endParaRPr lang="hu-HU" sz="2800" dirty="0" smtClean="0"/>
          </a:p>
          <a:p>
            <a:r>
              <a:rPr lang="hu-HU" sz="2800" dirty="0" smtClean="0"/>
              <a:t>Nyilvántartási kötelezettség</a:t>
            </a:r>
            <a:endParaRPr lang="hu-HU" sz="2800" dirty="0"/>
          </a:p>
          <a:p>
            <a:r>
              <a:rPr lang="hu-HU" dirty="0" smtClean="0"/>
              <a:t>„A </a:t>
            </a:r>
            <a:r>
              <a:rPr lang="hu-HU" dirty="0"/>
              <a:t>kisadózó egyéni vállalkozó bevételi nyilvántartást vezet, amiben időrendben, folyamatosan, ellenőrizhető módon köteles nyilvántartani és rögzíteni minden olyan adatot, ami az adókötelezettsége teljesítéséhez és a teljesítés ellenőrzéséhez szükséges.</a:t>
            </a:r>
          </a:p>
          <a:p>
            <a:r>
              <a:rPr lang="hu-HU" dirty="0"/>
              <a:t>A bevételi nyilvántartás vezetésével összefüggő kötelezettséget teljesítettnek kell tekinteni, ha a kisadózó egyéni vállalkozó az általa kiállított nyugtákat, számlákat </a:t>
            </a:r>
            <a:r>
              <a:rPr lang="hu-HU" dirty="0" smtClean="0"/>
              <a:t>teljes körűen </a:t>
            </a:r>
            <a:r>
              <a:rPr lang="hu-HU" dirty="0"/>
              <a:t>megőrzi és ezen dokumentumokból a bevétel megszerzésének időpontja hitelesen megállapítható.</a:t>
            </a:r>
          </a:p>
          <a:p>
            <a:r>
              <a:rPr lang="hu-HU" dirty="0"/>
              <a:t>A bizonylatot, a nyilvántartást a kiállítás adóévét követő 5. naptári év végéig kell megőrizni. E kötelezettség a bizonylat rontott példányára is vonatkozik</a:t>
            </a:r>
            <a:r>
              <a:rPr lang="hu-HU" dirty="0" smtClean="0"/>
              <a:t>.” </a:t>
            </a:r>
            <a:r>
              <a:rPr lang="hu-HU" sz="1000" dirty="0" smtClean="0"/>
              <a:t>NAV.GOV.HU</a:t>
            </a:r>
          </a:p>
          <a:p>
            <a:endParaRPr lang="hu-HU" dirty="0"/>
          </a:p>
          <a:p>
            <a:endParaRPr lang="hu-HU" dirty="0" smtClean="0"/>
          </a:p>
          <a:p>
            <a:r>
              <a:rPr lang="hu-HU" sz="2000" b="1" dirty="0"/>
              <a:t>Bevallási kötelezettségek: </a:t>
            </a:r>
          </a:p>
          <a:p>
            <a:endParaRPr lang="hu-HU" b="1" dirty="0"/>
          </a:p>
          <a:p>
            <a:r>
              <a:rPr lang="hu-HU" b="1" dirty="0"/>
              <a:t>Éves bevallás: </a:t>
            </a:r>
            <a:r>
              <a:rPr lang="hu-HU" b="1" dirty="0" smtClean="0"/>
              <a:t>KATA bevallás </a:t>
            </a:r>
            <a:r>
              <a:rPr lang="hu-HU" b="1" dirty="0"/>
              <a:t>(tárgyévet követő év </a:t>
            </a:r>
            <a:r>
              <a:rPr lang="hu-HU" b="1" dirty="0" smtClean="0"/>
              <a:t>február 25.)</a:t>
            </a:r>
            <a:endParaRPr lang="hu-HU" b="1" dirty="0"/>
          </a:p>
          <a:p>
            <a:r>
              <a:rPr lang="hu-HU" b="1" dirty="0"/>
              <a:t>                        </a:t>
            </a:r>
            <a:endParaRPr lang="hu-HU" dirty="0"/>
          </a:p>
        </p:txBody>
      </p:sp>
    </p:spTree>
    <p:extLst>
      <p:ext uri="{BB962C8B-B14F-4D97-AF65-F5344CB8AC3E}">
        <p14:creationId xmlns:p14="http://schemas.microsoft.com/office/powerpoint/2010/main" val="340176870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74998" y="559191"/>
            <a:ext cx="10079330" cy="6217087"/>
          </a:xfrm>
          <a:prstGeom prst="rect">
            <a:avLst/>
          </a:prstGeom>
        </p:spPr>
        <p:txBody>
          <a:bodyPr wrap="square">
            <a:spAutoFit/>
          </a:bodyPr>
          <a:lstStyle/>
          <a:p>
            <a:r>
              <a:rPr lang="hu-HU" sz="2800" b="1" dirty="0">
                <a:latin typeface="Century Gothic" panose="020B0502020202020204" pitchFamily="34" charset="0"/>
              </a:rPr>
              <a:t>SZJA szerinti </a:t>
            </a:r>
            <a:r>
              <a:rPr lang="hu-HU" sz="2800" b="1" dirty="0" smtClean="0">
                <a:latin typeface="Century Gothic" panose="020B0502020202020204" pitchFamily="34" charset="0"/>
              </a:rPr>
              <a:t>adózás (egyéni vállalkozás</a:t>
            </a:r>
            <a:r>
              <a:rPr lang="hu-HU" sz="2800" dirty="0" smtClean="0">
                <a:latin typeface="Century Gothic" panose="020B0502020202020204" pitchFamily="34" charset="0"/>
              </a:rPr>
              <a:t> </a:t>
            </a:r>
            <a:r>
              <a:rPr lang="hu-HU" dirty="0" smtClean="0"/>
              <a:t>)</a:t>
            </a:r>
          </a:p>
          <a:p>
            <a:endParaRPr lang="hu-HU" dirty="0"/>
          </a:p>
          <a:p>
            <a:r>
              <a:rPr lang="hu-HU" sz="2800" dirty="0">
                <a:latin typeface="Century Gothic" panose="020B0502020202020204" pitchFamily="34" charset="0"/>
              </a:rPr>
              <a:t>A vállalkozói jövedelem szerinti adózást alkalmazó egyéni </a:t>
            </a:r>
            <a:endParaRPr lang="hu-HU" sz="2800" dirty="0" smtClean="0">
              <a:latin typeface="Century Gothic" panose="020B0502020202020204" pitchFamily="34" charset="0"/>
            </a:endParaRPr>
          </a:p>
          <a:p>
            <a:r>
              <a:rPr lang="hu-HU" sz="2800" dirty="0" smtClean="0">
                <a:latin typeface="Century Gothic" panose="020B0502020202020204" pitchFamily="34" charset="0"/>
              </a:rPr>
              <a:t>Vállalkozó a </a:t>
            </a:r>
            <a:r>
              <a:rPr lang="hu-HU" sz="2800" dirty="0">
                <a:latin typeface="Century Gothic" panose="020B0502020202020204" pitchFamily="34" charset="0"/>
              </a:rPr>
              <a:t>vállalkozói </a:t>
            </a:r>
            <a:r>
              <a:rPr lang="hu-HU" sz="2800" dirty="0" smtClean="0">
                <a:latin typeface="Century Gothic" panose="020B0502020202020204" pitchFamily="34" charset="0"/>
              </a:rPr>
              <a:t>tevékenységéből származó jövedelmét</a:t>
            </a:r>
          </a:p>
          <a:p>
            <a:r>
              <a:rPr lang="hu-HU" sz="2800" dirty="0" smtClean="0">
                <a:latin typeface="Century Gothic" panose="020B0502020202020204" pitchFamily="34" charset="0"/>
              </a:rPr>
              <a:t> úgy  </a:t>
            </a:r>
            <a:r>
              <a:rPr lang="hu-HU" sz="2800" dirty="0">
                <a:latin typeface="Century Gothic" panose="020B0502020202020204" pitchFamily="34" charset="0"/>
              </a:rPr>
              <a:t>állapítja meg, hogy a vállalkozói bevételből levonja </a:t>
            </a:r>
            <a:endParaRPr lang="hu-HU" sz="2800" dirty="0" smtClean="0">
              <a:latin typeface="Century Gothic" panose="020B0502020202020204" pitchFamily="34" charset="0"/>
            </a:endParaRPr>
          </a:p>
          <a:p>
            <a:r>
              <a:rPr lang="hu-HU" sz="2800" dirty="0" smtClean="0">
                <a:latin typeface="Century Gothic" panose="020B0502020202020204" pitchFamily="34" charset="0"/>
              </a:rPr>
              <a:t>az </a:t>
            </a:r>
            <a:r>
              <a:rPr lang="hu-HU" sz="2800" dirty="0">
                <a:latin typeface="Century Gothic" panose="020B0502020202020204" pitchFamily="34" charset="0"/>
              </a:rPr>
              <a:t>elismert és igazolt költségeket</a:t>
            </a:r>
            <a:r>
              <a:rPr lang="hu-HU" sz="2800" dirty="0" smtClean="0">
                <a:latin typeface="Century Gothic" panose="020B0502020202020204" pitchFamily="34" charset="0"/>
              </a:rPr>
              <a:t>.</a:t>
            </a:r>
          </a:p>
          <a:p>
            <a:endParaRPr lang="hu-HU" sz="2800" dirty="0">
              <a:latin typeface="Century Gothic" panose="020B0502020202020204" pitchFamily="34" charset="0"/>
            </a:endParaRPr>
          </a:p>
          <a:p>
            <a:r>
              <a:rPr lang="hu-HU" sz="2800" dirty="0" smtClean="0">
                <a:latin typeface="Century Gothic" panose="020B0502020202020204" pitchFamily="34" charset="0"/>
              </a:rPr>
              <a:t>Gyűjteni kell a számlákat!</a:t>
            </a:r>
          </a:p>
          <a:p>
            <a:endParaRPr lang="hu-HU" sz="2800" dirty="0">
              <a:latin typeface="Century Gothic" panose="020B0502020202020204" pitchFamily="34" charset="0"/>
            </a:endParaRPr>
          </a:p>
          <a:p>
            <a:r>
              <a:rPr lang="hu-HU" sz="2800" dirty="0" smtClean="0">
                <a:latin typeface="Century Gothic" panose="020B0502020202020204" pitchFamily="34" charset="0"/>
              </a:rPr>
              <a:t>Bevallási kötelezettség: minden hónapban 2558-as és  SZJA bevallás tárgyévet követő év május 20.</a:t>
            </a:r>
          </a:p>
          <a:p>
            <a:endParaRPr lang="hu-HU" dirty="0"/>
          </a:p>
          <a:p>
            <a:endParaRPr lang="hu-HU" dirty="0" smtClean="0"/>
          </a:p>
          <a:p>
            <a:endParaRPr lang="hu-HU" dirty="0"/>
          </a:p>
          <a:p>
            <a:endParaRPr lang="hu-HU" dirty="0"/>
          </a:p>
        </p:txBody>
      </p:sp>
    </p:spTree>
    <p:extLst>
      <p:ext uri="{BB962C8B-B14F-4D97-AF65-F5344CB8AC3E}">
        <p14:creationId xmlns:p14="http://schemas.microsoft.com/office/powerpoint/2010/main" val="19260812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38052" y="1067191"/>
            <a:ext cx="10735384" cy="5632311"/>
          </a:xfrm>
          <a:prstGeom prst="rect">
            <a:avLst/>
          </a:prstGeom>
        </p:spPr>
        <p:txBody>
          <a:bodyPr wrap="square">
            <a:spAutoFit/>
          </a:bodyPr>
          <a:lstStyle/>
          <a:p>
            <a:r>
              <a:rPr lang="hu-HU" sz="2800" b="1" dirty="0"/>
              <a:t>Társasági adó (TAO</a:t>
            </a:r>
            <a:r>
              <a:rPr lang="hu-HU" b="1" dirty="0" smtClean="0"/>
              <a:t>)</a:t>
            </a:r>
          </a:p>
          <a:p>
            <a:endParaRPr lang="hu-HU" b="1" dirty="0"/>
          </a:p>
          <a:p>
            <a:r>
              <a:rPr lang="hu-HU" sz="2200" dirty="0" smtClean="0">
                <a:latin typeface="Century Gothic" panose="020B0502020202020204" pitchFamily="34" charset="0"/>
              </a:rPr>
              <a:t>A </a:t>
            </a:r>
            <a:r>
              <a:rPr lang="hu-HU" sz="2200" dirty="0">
                <a:latin typeface="Century Gothic" panose="020B0502020202020204" pitchFamily="34" charset="0"/>
              </a:rPr>
              <a:t>társasági adó a vállalkozások körében </a:t>
            </a:r>
            <a:r>
              <a:rPr lang="hu-HU" sz="2200" b="1" dirty="0">
                <a:latin typeface="Century Gothic" panose="020B0502020202020204" pitchFamily="34" charset="0"/>
              </a:rPr>
              <a:t>leggyakrabban alkalmazott adózási forma</a:t>
            </a:r>
            <a:r>
              <a:rPr lang="hu-HU" sz="2200" dirty="0">
                <a:latin typeface="Century Gothic" panose="020B0502020202020204" pitchFamily="34" charset="0"/>
              </a:rPr>
              <a:t>.</a:t>
            </a:r>
            <a:br>
              <a:rPr lang="hu-HU" sz="2200" dirty="0">
                <a:latin typeface="Century Gothic" panose="020B0502020202020204" pitchFamily="34" charset="0"/>
              </a:rPr>
            </a:br>
            <a:r>
              <a:rPr lang="hu-HU" sz="2200" dirty="0">
                <a:latin typeface="Century Gothic" panose="020B0502020202020204" pitchFamily="34" charset="0"/>
              </a:rPr>
              <a:t>A TAO a vállalkozás </a:t>
            </a:r>
            <a:r>
              <a:rPr lang="hu-HU" sz="2200" b="1" dirty="0">
                <a:latin typeface="Century Gothic" panose="020B0502020202020204" pitchFamily="34" charset="0"/>
              </a:rPr>
              <a:t>nyereségét terhelő adó</a:t>
            </a:r>
            <a:r>
              <a:rPr lang="hu-HU" sz="2200" dirty="0">
                <a:latin typeface="Century Gothic" panose="020B0502020202020204" pitchFamily="34" charset="0"/>
              </a:rPr>
              <a:t>, amelynek mértéke </a:t>
            </a:r>
            <a:r>
              <a:rPr lang="hu-HU" sz="2200" b="1" dirty="0">
                <a:latin typeface="Century Gothic" panose="020B0502020202020204" pitchFamily="34" charset="0"/>
              </a:rPr>
              <a:t>2025-ben 9%</a:t>
            </a:r>
            <a:r>
              <a:rPr lang="hu-HU" sz="2200" dirty="0">
                <a:latin typeface="Century Gothic" panose="020B0502020202020204" pitchFamily="34" charset="0"/>
              </a:rPr>
              <a:t> a pozitív adóalap után</a:t>
            </a:r>
            <a:r>
              <a:rPr lang="hu-HU" sz="2200" dirty="0" smtClean="0">
                <a:latin typeface="Century Gothic" panose="020B0502020202020204" pitchFamily="34" charset="0"/>
              </a:rPr>
              <a:t>.</a:t>
            </a:r>
          </a:p>
          <a:p>
            <a:endParaRPr lang="hu-HU" sz="2200" dirty="0">
              <a:latin typeface="Century Gothic" panose="020B0502020202020204" pitchFamily="34" charset="0"/>
            </a:endParaRPr>
          </a:p>
          <a:p>
            <a:r>
              <a:rPr lang="hu-HU" sz="2200" dirty="0" smtClean="0">
                <a:latin typeface="Century Gothic" panose="020B0502020202020204" pitchFamily="34" charset="0"/>
              </a:rPr>
              <a:t>Ezen felül a </a:t>
            </a:r>
            <a:r>
              <a:rPr lang="hu-HU" sz="2200" dirty="0">
                <a:latin typeface="Century Gothic" panose="020B0502020202020204" pitchFamily="34" charset="0"/>
              </a:rPr>
              <a:t>vállalkozást </a:t>
            </a:r>
            <a:r>
              <a:rPr lang="hu-HU" sz="2200" b="1" dirty="0">
                <a:latin typeface="Century Gothic" panose="020B0502020202020204" pitchFamily="34" charset="0"/>
              </a:rPr>
              <a:t>további adónemek is terhelhetik</a:t>
            </a:r>
            <a:r>
              <a:rPr lang="hu-HU" sz="2200" dirty="0">
                <a:latin typeface="Century Gothic" panose="020B0502020202020204" pitchFamily="34" charset="0"/>
              </a:rPr>
              <a:t>.</a:t>
            </a:r>
            <a:br>
              <a:rPr lang="hu-HU" sz="2200" dirty="0">
                <a:latin typeface="Century Gothic" panose="020B0502020202020204" pitchFamily="34" charset="0"/>
              </a:rPr>
            </a:br>
            <a:r>
              <a:rPr lang="hu-HU" sz="2200" dirty="0">
                <a:latin typeface="Century Gothic" panose="020B0502020202020204" pitchFamily="34" charset="0"/>
              </a:rPr>
              <a:t>Ilyen például a munkabérek után fizetendő </a:t>
            </a:r>
            <a:r>
              <a:rPr lang="hu-HU" sz="2200" b="1" dirty="0">
                <a:latin typeface="Century Gothic" panose="020B0502020202020204" pitchFamily="34" charset="0"/>
              </a:rPr>
              <a:t>szociális hozzájárulási adó (</a:t>
            </a:r>
            <a:r>
              <a:rPr lang="hu-HU" sz="2200" b="1" dirty="0" smtClean="0">
                <a:latin typeface="Century Gothic" panose="020B0502020202020204" pitchFamily="34" charset="0"/>
              </a:rPr>
              <a:t>SZOCHO)</a:t>
            </a:r>
            <a:r>
              <a:rPr lang="hu-HU" sz="2200" dirty="0" smtClean="0">
                <a:latin typeface="Century Gothic" panose="020B0502020202020204" pitchFamily="34" charset="0"/>
              </a:rPr>
              <a:t>, amelynek </a:t>
            </a:r>
            <a:r>
              <a:rPr lang="hu-HU" sz="2200" dirty="0">
                <a:latin typeface="Century Gothic" panose="020B0502020202020204" pitchFamily="34" charset="0"/>
              </a:rPr>
              <a:t>mértéke jelenleg </a:t>
            </a:r>
            <a:r>
              <a:rPr lang="hu-HU" sz="2200" b="1" dirty="0">
                <a:latin typeface="Century Gothic" panose="020B0502020202020204" pitchFamily="34" charset="0"/>
              </a:rPr>
              <a:t>13%</a:t>
            </a:r>
            <a:r>
              <a:rPr lang="hu-HU" sz="2200" dirty="0">
                <a:latin typeface="Century Gothic" panose="020B0502020202020204" pitchFamily="34" charset="0"/>
              </a:rPr>
              <a:t>.</a:t>
            </a:r>
          </a:p>
          <a:p>
            <a:endParaRPr lang="hu-HU" sz="2200" dirty="0" smtClean="0">
              <a:latin typeface="Century Gothic" panose="020B0502020202020204" pitchFamily="34" charset="0"/>
            </a:endParaRPr>
          </a:p>
          <a:p>
            <a:r>
              <a:rPr lang="hu-HU" sz="2200" dirty="0" smtClean="0">
                <a:latin typeface="Century Gothic" panose="020B0502020202020204" pitchFamily="34" charset="0"/>
              </a:rPr>
              <a:t>Vagyis</a:t>
            </a:r>
            <a:r>
              <a:rPr lang="hu-HU" sz="2200" dirty="0">
                <a:latin typeface="Century Gothic" panose="020B0502020202020204" pitchFamily="34" charset="0"/>
              </a:rPr>
              <a:t>, ha a cégnek vannak alkalmazottai,</a:t>
            </a:r>
            <a:br>
              <a:rPr lang="hu-HU" sz="2200" dirty="0">
                <a:latin typeface="Century Gothic" panose="020B0502020202020204" pitchFamily="34" charset="0"/>
              </a:rPr>
            </a:br>
            <a:r>
              <a:rPr lang="hu-HU" sz="2200" dirty="0">
                <a:latin typeface="Century Gothic" panose="020B0502020202020204" pitchFamily="34" charset="0"/>
              </a:rPr>
              <a:t>a 9%-</a:t>
            </a:r>
            <a:r>
              <a:rPr lang="hu-HU" sz="2200" dirty="0" err="1">
                <a:latin typeface="Century Gothic" panose="020B0502020202020204" pitchFamily="34" charset="0"/>
              </a:rPr>
              <a:t>os</a:t>
            </a:r>
            <a:r>
              <a:rPr lang="hu-HU" sz="2200" dirty="0">
                <a:latin typeface="Century Gothic" panose="020B0502020202020204" pitchFamily="34" charset="0"/>
              </a:rPr>
              <a:t> társasági adó mellett </a:t>
            </a:r>
            <a:r>
              <a:rPr lang="hu-HU" sz="2200" b="1" dirty="0">
                <a:latin typeface="Century Gothic" panose="020B0502020202020204" pitchFamily="34" charset="0"/>
              </a:rPr>
              <a:t>a bérek után SZOCHO-t is fizetnie kell</a:t>
            </a:r>
            <a:r>
              <a:rPr lang="hu-HU" sz="2200" dirty="0">
                <a:latin typeface="Century Gothic" panose="020B0502020202020204" pitchFamily="34" charset="0"/>
              </a:rPr>
              <a:t>.</a:t>
            </a:r>
          </a:p>
          <a:p>
            <a:endParaRPr lang="hu-HU" dirty="0"/>
          </a:p>
          <a:p>
            <a:endParaRPr lang="hu-HU" dirty="0" smtClean="0"/>
          </a:p>
          <a:p>
            <a:endParaRPr lang="hu-HU" dirty="0"/>
          </a:p>
          <a:p>
            <a:endParaRPr lang="hu-HU" dirty="0"/>
          </a:p>
        </p:txBody>
      </p:sp>
    </p:spTree>
    <p:extLst>
      <p:ext uri="{BB962C8B-B14F-4D97-AF65-F5344CB8AC3E}">
        <p14:creationId xmlns:p14="http://schemas.microsoft.com/office/powerpoint/2010/main" val="21865888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38052" y="1067191"/>
            <a:ext cx="10735384" cy="5355312"/>
          </a:xfrm>
          <a:prstGeom prst="rect">
            <a:avLst/>
          </a:prstGeom>
        </p:spPr>
        <p:txBody>
          <a:bodyPr wrap="square">
            <a:spAutoFit/>
          </a:bodyPr>
          <a:lstStyle/>
          <a:p>
            <a:r>
              <a:rPr lang="hu-HU" b="1" dirty="0">
                <a:latin typeface="Century Gothic" panose="020B0502020202020204" pitchFamily="34" charset="0"/>
              </a:rPr>
              <a:t>Társasági adó (TAO</a:t>
            </a:r>
            <a:r>
              <a:rPr lang="hu-HU" b="1" dirty="0" smtClean="0">
                <a:latin typeface="Century Gothic" panose="020B0502020202020204" pitchFamily="34" charset="0"/>
              </a:rPr>
              <a:t>)</a:t>
            </a:r>
          </a:p>
          <a:p>
            <a:r>
              <a:rPr lang="hu-HU" b="1" dirty="0" smtClean="0">
                <a:latin typeface="Century Gothic" panose="020B0502020202020204" pitchFamily="34" charset="0"/>
              </a:rPr>
              <a:t> </a:t>
            </a:r>
          </a:p>
          <a:p>
            <a:r>
              <a:rPr lang="hu-HU" b="1" dirty="0" smtClean="0">
                <a:latin typeface="Century Gothic" panose="020B0502020202020204" pitchFamily="34" charset="0"/>
              </a:rPr>
              <a:t>Előnye:</a:t>
            </a:r>
            <a:endParaRPr lang="hu-HU" b="1" dirty="0">
              <a:latin typeface="Century Gothic" panose="020B0502020202020204" pitchFamily="34" charset="0"/>
            </a:endParaRPr>
          </a:p>
          <a:p>
            <a:r>
              <a:rPr lang="hu-HU" b="1" dirty="0" smtClean="0">
                <a:latin typeface="Century Gothic" panose="020B0502020202020204" pitchFamily="34" charset="0"/>
              </a:rPr>
              <a:t>Alacsony </a:t>
            </a:r>
            <a:r>
              <a:rPr lang="hu-HU" b="1" dirty="0">
                <a:latin typeface="Century Gothic" panose="020B0502020202020204" pitchFamily="34" charset="0"/>
              </a:rPr>
              <a:t>adókulcs:</a:t>
            </a:r>
            <a:r>
              <a:rPr lang="hu-HU" dirty="0">
                <a:latin typeface="Century Gothic" panose="020B0502020202020204" pitchFamily="34" charset="0"/>
              </a:rPr>
              <a:t> a nyereség után mindössze </a:t>
            </a:r>
            <a:r>
              <a:rPr lang="hu-HU" b="1" dirty="0">
                <a:latin typeface="Century Gothic" panose="020B0502020202020204" pitchFamily="34" charset="0"/>
              </a:rPr>
              <a:t>9% adót</a:t>
            </a:r>
            <a:r>
              <a:rPr lang="hu-HU" dirty="0">
                <a:latin typeface="Century Gothic" panose="020B0502020202020204" pitchFamily="34" charset="0"/>
              </a:rPr>
              <a:t> kell fizetni, ami kedvezőbb a KIVA 10%-</a:t>
            </a:r>
            <a:r>
              <a:rPr lang="hu-HU" dirty="0" err="1">
                <a:latin typeface="Century Gothic" panose="020B0502020202020204" pitchFamily="34" charset="0"/>
              </a:rPr>
              <a:t>os</a:t>
            </a:r>
            <a:r>
              <a:rPr lang="hu-HU" dirty="0">
                <a:latin typeface="Century Gothic" panose="020B0502020202020204" pitchFamily="34" charset="0"/>
              </a:rPr>
              <a:t> kulcsánál.</a:t>
            </a:r>
          </a:p>
          <a:p>
            <a:r>
              <a:rPr lang="hu-HU" b="1" dirty="0" smtClean="0">
                <a:latin typeface="Century Gothic" panose="020B0502020202020204" pitchFamily="34" charset="0"/>
              </a:rPr>
              <a:t>Nincsenek </a:t>
            </a:r>
            <a:r>
              <a:rPr lang="hu-HU" b="1" dirty="0">
                <a:latin typeface="Century Gothic" panose="020B0502020202020204" pitchFamily="34" charset="0"/>
              </a:rPr>
              <a:t>korlátok:</a:t>
            </a:r>
            <a:r>
              <a:rPr lang="hu-HU" dirty="0">
                <a:latin typeface="Century Gothic" panose="020B0502020202020204" pitchFamily="34" charset="0"/>
              </a:rPr>
              <a:t> a TAO-t </a:t>
            </a:r>
            <a:r>
              <a:rPr lang="hu-HU" b="1" dirty="0">
                <a:latin typeface="Century Gothic" panose="020B0502020202020204" pitchFamily="34" charset="0"/>
              </a:rPr>
              <a:t>bármilyen méretű vállalkozás</a:t>
            </a:r>
            <a:r>
              <a:rPr lang="hu-HU" dirty="0">
                <a:latin typeface="Century Gothic" panose="020B0502020202020204" pitchFamily="34" charset="0"/>
              </a:rPr>
              <a:t> választhatja, nincs sem árbevétel-, sem létszámhatár.</a:t>
            </a:r>
          </a:p>
          <a:p>
            <a:r>
              <a:rPr lang="hu-HU" b="1" dirty="0" smtClean="0">
                <a:latin typeface="Century Gothic" panose="020B0502020202020204" pitchFamily="34" charset="0"/>
              </a:rPr>
              <a:t>Széles </a:t>
            </a:r>
            <a:r>
              <a:rPr lang="hu-HU" b="1" dirty="0">
                <a:latin typeface="Century Gothic" panose="020B0502020202020204" pitchFamily="34" charset="0"/>
              </a:rPr>
              <a:t>körű adókedvezmények:</a:t>
            </a:r>
            <a:r>
              <a:rPr lang="hu-HU" dirty="0">
                <a:latin typeface="Century Gothic" panose="020B0502020202020204" pitchFamily="34" charset="0"/>
              </a:rPr>
              <a:t> többféle lehetőség van a fizetendő adó csökkentésére, például </a:t>
            </a:r>
            <a:r>
              <a:rPr lang="hu-HU" b="1" dirty="0">
                <a:latin typeface="Century Gothic" panose="020B0502020202020204" pitchFamily="34" charset="0"/>
              </a:rPr>
              <a:t>beruházási, K+F </a:t>
            </a:r>
            <a:r>
              <a:rPr lang="hu-HU" b="1" dirty="0" smtClean="0">
                <a:latin typeface="Century Gothic" panose="020B0502020202020204" pitchFamily="34" charset="0"/>
              </a:rPr>
              <a:t>vagy </a:t>
            </a:r>
            <a:r>
              <a:rPr lang="hu-HU" b="1" dirty="0">
                <a:latin typeface="Century Gothic" panose="020B0502020202020204" pitchFamily="34" charset="0"/>
              </a:rPr>
              <a:t>kisvállalati kedvezményekkel</a:t>
            </a:r>
            <a:r>
              <a:rPr lang="hu-HU" dirty="0" smtClean="0">
                <a:latin typeface="Century Gothic" panose="020B0502020202020204" pitchFamily="34" charset="0"/>
              </a:rPr>
              <a:t>.</a:t>
            </a:r>
          </a:p>
          <a:p>
            <a:endParaRPr lang="hu-HU" dirty="0">
              <a:latin typeface="Century Gothic" panose="020B0502020202020204" pitchFamily="34" charset="0"/>
            </a:endParaRPr>
          </a:p>
          <a:p>
            <a:r>
              <a:rPr lang="hu-HU" b="1" dirty="0">
                <a:latin typeface="Century Gothic" panose="020B0502020202020204" pitchFamily="34" charset="0"/>
              </a:rPr>
              <a:t>Hátrányok</a:t>
            </a:r>
          </a:p>
          <a:p>
            <a:pPr lvl="0"/>
            <a:r>
              <a:rPr lang="hu-HU" b="1" dirty="0">
                <a:latin typeface="Century Gothic" panose="020B0502020202020204" pitchFamily="34" charset="0"/>
              </a:rPr>
              <a:t>Magasabb összes adóteher:</a:t>
            </a:r>
            <a:r>
              <a:rPr lang="hu-HU" dirty="0">
                <a:latin typeface="Century Gothic" panose="020B0502020202020204" pitchFamily="34" charset="0"/>
              </a:rPr>
              <a:t> a 9%-</a:t>
            </a:r>
            <a:r>
              <a:rPr lang="hu-HU" dirty="0" err="1">
                <a:latin typeface="Century Gothic" panose="020B0502020202020204" pitchFamily="34" charset="0"/>
              </a:rPr>
              <a:t>os</a:t>
            </a:r>
            <a:r>
              <a:rPr lang="hu-HU" dirty="0">
                <a:latin typeface="Century Gothic" panose="020B0502020202020204" pitchFamily="34" charset="0"/>
              </a:rPr>
              <a:t> TAO mellett más adókat is fizetni kell (pl. </a:t>
            </a:r>
            <a:r>
              <a:rPr lang="hu-HU" b="1" dirty="0">
                <a:latin typeface="Century Gothic" panose="020B0502020202020204" pitchFamily="34" charset="0"/>
              </a:rPr>
              <a:t>13% SZOCHO</a:t>
            </a:r>
            <a:r>
              <a:rPr lang="hu-HU" dirty="0">
                <a:latin typeface="Century Gothic" panose="020B0502020202020204" pitchFamily="34" charset="0"/>
              </a:rPr>
              <a:t> a bérek után), így a teljes teher gyakran magasabb lehet.</a:t>
            </a:r>
          </a:p>
          <a:p>
            <a:pPr lvl="0"/>
            <a:r>
              <a:rPr lang="hu-HU" b="1" dirty="0">
                <a:latin typeface="Century Gothic" panose="020B0502020202020204" pitchFamily="34" charset="0"/>
              </a:rPr>
              <a:t>Összetettebb adminisztráció:</a:t>
            </a:r>
            <a:r>
              <a:rPr lang="hu-HU" dirty="0">
                <a:latin typeface="Century Gothic" panose="020B0502020202020204" pitchFamily="34" charset="0"/>
              </a:rPr>
              <a:t> a könyvelés és az adóbevallás </a:t>
            </a:r>
            <a:r>
              <a:rPr lang="hu-HU" b="1" dirty="0">
                <a:latin typeface="Century Gothic" panose="020B0502020202020204" pitchFamily="34" charset="0"/>
              </a:rPr>
              <a:t>részletesebb és bonyolultabb</a:t>
            </a:r>
            <a:r>
              <a:rPr lang="hu-HU" dirty="0">
                <a:latin typeface="Century Gothic" panose="020B0502020202020204" pitchFamily="34" charset="0"/>
              </a:rPr>
              <a:t>, mint más adózási formáknál.</a:t>
            </a:r>
          </a:p>
          <a:p>
            <a:r>
              <a:rPr lang="hu-HU" b="1" dirty="0">
                <a:latin typeface="Century Gothic" panose="020B0502020202020204" pitchFamily="34" charset="0"/>
              </a:rPr>
              <a:t>A nyereség azonnal adózik:</a:t>
            </a:r>
            <a:r>
              <a:rPr lang="hu-HU" dirty="0">
                <a:latin typeface="Century Gothic" panose="020B0502020202020204" pitchFamily="34" charset="0"/>
              </a:rPr>
              <a:t> a 9%-</a:t>
            </a:r>
            <a:r>
              <a:rPr lang="hu-HU" dirty="0" err="1">
                <a:latin typeface="Century Gothic" panose="020B0502020202020204" pitchFamily="34" charset="0"/>
              </a:rPr>
              <a:t>os</a:t>
            </a:r>
            <a:r>
              <a:rPr lang="hu-HU" dirty="0">
                <a:latin typeface="Century Gothic" panose="020B0502020202020204" pitchFamily="34" charset="0"/>
              </a:rPr>
              <a:t> adót </a:t>
            </a:r>
            <a:r>
              <a:rPr lang="hu-HU" b="1" dirty="0">
                <a:latin typeface="Century Gothic" panose="020B0502020202020204" pitchFamily="34" charset="0"/>
              </a:rPr>
              <a:t>akkor is meg kell fizetni</a:t>
            </a:r>
            <a:r>
              <a:rPr lang="hu-HU" dirty="0">
                <a:latin typeface="Century Gothic" panose="020B0502020202020204" pitchFamily="34" charset="0"/>
              </a:rPr>
              <a:t>, ha a nyereséget nem veszed ki osztalékként</a:t>
            </a:r>
            <a:endParaRPr lang="hu-HU" dirty="0" smtClean="0">
              <a:latin typeface="Century Gothic" panose="020B0502020202020204" pitchFamily="34" charset="0"/>
            </a:endParaRPr>
          </a:p>
          <a:p>
            <a:endParaRPr lang="hu-HU" dirty="0">
              <a:latin typeface="Century Gothic" panose="020B0502020202020204" pitchFamily="34" charset="0"/>
            </a:endParaRPr>
          </a:p>
          <a:p>
            <a:endParaRPr lang="hu-HU" dirty="0"/>
          </a:p>
        </p:txBody>
      </p:sp>
    </p:spTree>
    <p:extLst>
      <p:ext uri="{BB962C8B-B14F-4D97-AF65-F5344CB8AC3E}">
        <p14:creationId xmlns:p14="http://schemas.microsoft.com/office/powerpoint/2010/main" val="24680348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12459" y="1092805"/>
            <a:ext cx="9724913" cy="5632311"/>
          </a:xfrm>
          <a:prstGeom prst="rect">
            <a:avLst/>
          </a:prstGeom>
        </p:spPr>
        <p:txBody>
          <a:bodyPr wrap="square">
            <a:spAutoFit/>
          </a:bodyPr>
          <a:lstStyle/>
          <a:p>
            <a:r>
              <a:rPr lang="hu-HU" sz="2400" b="1" dirty="0" smtClean="0">
                <a:latin typeface="Century Gothic" panose="020B0502020202020204" pitchFamily="34" charset="0"/>
              </a:rPr>
              <a:t>KIVA</a:t>
            </a:r>
            <a:endParaRPr lang="hu-HU" sz="2400" dirty="0" smtClean="0">
              <a:latin typeface="Century Gothic" panose="020B0502020202020204" pitchFamily="34" charset="0"/>
            </a:endParaRPr>
          </a:p>
          <a:p>
            <a:endParaRPr lang="hu-HU" dirty="0"/>
          </a:p>
          <a:p>
            <a:r>
              <a:rPr lang="hu-HU" sz="2400" dirty="0">
                <a:latin typeface="Century Gothic" panose="020B0502020202020204" pitchFamily="34" charset="0"/>
              </a:rPr>
              <a:t>A KIVA egy egyszerűsített adózási forma, amelyet kifejezetten a kisvállalkozások számára hoztak létre, hogy csökkentse az </a:t>
            </a:r>
            <a:r>
              <a:rPr lang="hu-HU" sz="2400" dirty="0" err="1">
                <a:latin typeface="Century Gothic" panose="020B0502020202020204" pitchFamily="34" charset="0"/>
              </a:rPr>
              <a:t>adóterheiket</a:t>
            </a:r>
            <a:r>
              <a:rPr lang="hu-HU" sz="2400" dirty="0">
                <a:latin typeface="Century Gothic" panose="020B0502020202020204" pitchFamily="34" charset="0"/>
              </a:rPr>
              <a:t> és az adminisztrációt</a:t>
            </a:r>
            <a:r>
              <a:rPr lang="hu-HU" sz="2400" dirty="0" smtClean="0">
                <a:latin typeface="Century Gothic" panose="020B0502020202020204" pitchFamily="34" charset="0"/>
              </a:rPr>
              <a:t>.</a:t>
            </a:r>
          </a:p>
          <a:p>
            <a:endParaRPr lang="hu-HU" sz="2400" dirty="0">
              <a:latin typeface="Century Gothic" panose="020B0502020202020204" pitchFamily="34" charset="0"/>
            </a:endParaRPr>
          </a:p>
          <a:p>
            <a:r>
              <a:rPr lang="hu-HU" sz="2400" dirty="0">
                <a:latin typeface="Century Gothic" panose="020B0502020202020204" pitchFamily="34" charset="0"/>
              </a:rPr>
              <a:t>2022-től a KIVA kulcsa 10%, ami kedvezőbb, mint korábban.</a:t>
            </a:r>
            <a:br>
              <a:rPr lang="hu-HU" sz="2400" dirty="0">
                <a:latin typeface="Century Gothic" panose="020B0502020202020204" pitchFamily="34" charset="0"/>
              </a:rPr>
            </a:br>
            <a:r>
              <a:rPr lang="hu-HU" sz="2400" dirty="0">
                <a:latin typeface="Century Gothic" panose="020B0502020202020204" pitchFamily="34" charset="0"/>
              </a:rPr>
              <a:t>A rendszer előnye, hogy kiváltja a társasági adót (TAO) és a szociális hozzájárulási adót (SZOCHO) is</a:t>
            </a:r>
            <a:r>
              <a:rPr lang="hu-HU" sz="2400" dirty="0" smtClean="0">
                <a:latin typeface="Century Gothic" panose="020B0502020202020204" pitchFamily="34" charset="0"/>
              </a:rPr>
              <a:t>.</a:t>
            </a:r>
          </a:p>
          <a:p>
            <a:r>
              <a:rPr lang="hu-HU" sz="2400" dirty="0">
                <a:latin typeface="Century Gothic" panose="020B0502020202020204" pitchFamily="34" charset="0"/>
              </a:rPr>
              <a:t/>
            </a:r>
            <a:br>
              <a:rPr lang="hu-HU" sz="2400" dirty="0">
                <a:latin typeface="Century Gothic" panose="020B0502020202020204" pitchFamily="34" charset="0"/>
              </a:rPr>
            </a:br>
            <a:r>
              <a:rPr lang="hu-HU" sz="2400" dirty="0">
                <a:latin typeface="Century Gothic" panose="020B0502020202020204" pitchFamily="34" charset="0"/>
              </a:rPr>
              <a:t>Ez azt jelenti, hogy egyetlen 10%-</a:t>
            </a:r>
            <a:r>
              <a:rPr lang="hu-HU" sz="2400" dirty="0" err="1">
                <a:latin typeface="Century Gothic" panose="020B0502020202020204" pitchFamily="34" charset="0"/>
              </a:rPr>
              <a:t>os</a:t>
            </a:r>
            <a:r>
              <a:rPr lang="hu-HU" sz="2400" dirty="0">
                <a:latin typeface="Century Gothic" panose="020B0502020202020204" pitchFamily="34" charset="0"/>
              </a:rPr>
              <a:t> adó megfizetésével letudható mindkét kötelezettség.</a:t>
            </a:r>
          </a:p>
          <a:p>
            <a:endParaRPr lang="hu-HU" sz="2400" dirty="0">
              <a:latin typeface="Century Gothic" panose="020B0502020202020204" pitchFamily="34" charset="0"/>
            </a:endParaRPr>
          </a:p>
          <a:p>
            <a:endParaRPr lang="hu-HU" dirty="0" smtClean="0"/>
          </a:p>
          <a:p>
            <a:endParaRPr lang="hu-HU" dirty="0"/>
          </a:p>
          <a:p>
            <a:endParaRPr lang="hu-HU" dirty="0"/>
          </a:p>
        </p:txBody>
      </p:sp>
    </p:spTree>
    <p:extLst>
      <p:ext uri="{BB962C8B-B14F-4D97-AF65-F5344CB8AC3E}">
        <p14:creationId xmlns:p14="http://schemas.microsoft.com/office/powerpoint/2010/main" val="9271555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08253" y="605125"/>
            <a:ext cx="10491267" cy="6001643"/>
          </a:xfrm>
          <a:prstGeom prst="rect">
            <a:avLst/>
          </a:prstGeom>
        </p:spPr>
        <p:txBody>
          <a:bodyPr wrap="square">
            <a:spAutoFit/>
          </a:bodyPr>
          <a:lstStyle/>
          <a:p>
            <a:r>
              <a:rPr lang="hu-HU" b="1" dirty="0" smtClean="0"/>
              <a:t>KIVA</a:t>
            </a:r>
            <a:endParaRPr lang="hu-HU" dirty="0" smtClean="0"/>
          </a:p>
          <a:p>
            <a:endParaRPr lang="hu-HU" dirty="0"/>
          </a:p>
          <a:p>
            <a:r>
              <a:rPr lang="hu-HU" b="1" dirty="0"/>
              <a:t>előnyei</a:t>
            </a:r>
          </a:p>
          <a:p>
            <a:pPr lvl="0"/>
            <a:r>
              <a:rPr lang="hu-HU" b="1" dirty="0"/>
              <a:t>Alacsonyabb adó a bérekre:</a:t>
            </a:r>
            <a:r>
              <a:rPr lang="hu-HU" dirty="0"/>
              <a:t> A 10%-</a:t>
            </a:r>
            <a:r>
              <a:rPr lang="hu-HU" dirty="0" err="1"/>
              <a:t>os</a:t>
            </a:r>
            <a:r>
              <a:rPr lang="hu-HU" dirty="0"/>
              <a:t> KIVA kedvezőbb a 13%-</a:t>
            </a:r>
            <a:r>
              <a:rPr lang="hu-HU" dirty="0" err="1"/>
              <a:t>os</a:t>
            </a:r>
            <a:r>
              <a:rPr lang="hu-HU" dirty="0"/>
              <a:t> SZOCHO-</a:t>
            </a:r>
            <a:r>
              <a:rPr lang="hu-HU" dirty="0" err="1"/>
              <a:t>nál</a:t>
            </a:r>
            <a:r>
              <a:rPr lang="hu-HU" dirty="0"/>
              <a:t>, így egyes cégeknél jelentős megtakarítást jelenthet.</a:t>
            </a:r>
          </a:p>
          <a:p>
            <a:pPr lvl="0"/>
            <a:r>
              <a:rPr lang="hu-HU" b="1" dirty="0"/>
              <a:t>Nyereség visszaforgatása adómentesen:</a:t>
            </a:r>
            <a:r>
              <a:rPr lang="hu-HU" dirty="0"/>
              <a:t> A cégben maradó profit után nem kell KIVA-t fizetni, ösztönözve a fejlesztést és növekedést.</a:t>
            </a:r>
          </a:p>
          <a:p>
            <a:pPr lvl="0"/>
            <a:r>
              <a:rPr lang="hu-HU" b="1" dirty="0"/>
              <a:t>Egyszerűbb adminisztráció:</a:t>
            </a:r>
            <a:r>
              <a:rPr lang="hu-HU" dirty="0"/>
              <a:t> Egy adó vált ki két adót (TAO + SZOCHO), így a bevallás és könyvelés egyszerűbb.</a:t>
            </a:r>
          </a:p>
          <a:p>
            <a:pPr lvl="0"/>
            <a:r>
              <a:rPr lang="hu-HU" b="1" dirty="0"/>
              <a:t>HIPA-kedvezmény lehetősége:</a:t>
            </a:r>
            <a:r>
              <a:rPr lang="hu-HU" dirty="0"/>
              <a:t> Bizonyos esetekben a helyi iparűzési adó alapját a KIVA szerint is számolhatod, csökkentve az önkormányzati adót.</a:t>
            </a:r>
          </a:p>
          <a:p>
            <a:endParaRPr lang="hu-HU" b="1" dirty="0" smtClean="0"/>
          </a:p>
          <a:p>
            <a:r>
              <a:rPr lang="hu-HU" b="1" dirty="0" smtClean="0"/>
              <a:t>KIVA </a:t>
            </a:r>
            <a:r>
              <a:rPr lang="hu-HU" b="1" dirty="0"/>
              <a:t>hátrányai</a:t>
            </a:r>
          </a:p>
          <a:p>
            <a:pPr lvl="0"/>
            <a:r>
              <a:rPr lang="hu-HU" b="1" dirty="0"/>
              <a:t>Korlátozott alkalmazhatóság:</a:t>
            </a:r>
            <a:r>
              <a:rPr lang="hu-HU" dirty="0"/>
              <a:t> Csak kisebb cégek választhatják (50 fő alatt, legfeljebb 3 milliárd forintos árbevétel és mérlegfőösszeg). Növekedés esetén ki kell lépni a KIVA-</a:t>
            </a:r>
            <a:r>
              <a:rPr lang="hu-HU" dirty="0" err="1"/>
              <a:t>ból</a:t>
            </a:r>
            <a:r>
              <a:rPr lang="hu-HU" dirty="0"/>
              <a:t>.</a:t>
            </a:r>
          </a:p>
          <a:p>
            <a:pPr lvl="0"/>
            <a:r>
              <a:rPr lang="hu-HU" b="1" dirty="0" smtClean="0"/>
              <a:t>Vannak adóalapot növelő tételek</a:t>
            </a:r>
            <a:endParaRPr lang="hu-HU" dirty="0"/>
          </a:p>
          <a:p>
            <a:pPr lvl="0"/>
            <a:r>
              <a:rPr lang="hu-HU" b="1" dirty="0"/>
              <a:t>Kevesebb speciális kedvezmény</a:t>
            </a:r>
            <a:r>
              <a:rPr lang="hu-HU" b="1" dirty="0" smtClean="0"/>
              <a:t>:</a:t>
            </a:r>
            <a:endParaRPr lang="hu-HU" dirty="0"/>
          </a:p>
          <a:p>
            <a:pPr lvl="0"/>
            <a:r>
              <a:rPr lang="hu-HU" b="1" dirty="0"/>
              <a:t>Nem minden helyzetben előnyös:</a:t>
            </a:r>
            <a:r>
              <a:rPr lang="hu-HU" dirty="0"/>
              <a:t> </a:t>
            </a:r>
            <a:r>
              <a:rPr lang="hu-HU" dirty="0" smtClean="0"/>
              <a:t>ezt mindig személyre szabottan kell megnézni a könyvelő segítségével</a:t>
            </a:r>
            <a:endParaRPr lang="hu-HU" dirty="0"/>
          </a:p>
          <a:p>
            <a:endParaRPr lang="hu-HU" sz="2400" dirty="0">
              <a:latin typeface="Century Gothic" panose="020B0502020202020204" pitchFamily="34" charset="0"/>
            </a:endParaRPr>
          </a:p>
          <a:p>
            <a:endParaRPr lang="hu-HU" dirty="0" smtClean="0"/>
          </a:p>
          <a:p>
            <a:endParaRPr lang="hu-HU" dirty="0"/>
          </a:p>
          <a:p>
            <a:endParaRPr lang="hu-HU" dirty="0"/>
          </a:p>
        </p:txBody>
      </p:sp>
    </p:spTree>
    <p:extLst>
      <p:ext uri="{BB962C8B-B14F-4D97-AF65-F5344CB8AC3E}">
        <p14:creationId xmlns:p14="http://schemas.microsoft.com/office/powerpoint/2010/main" val="42383068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099842" y="2451342"/>
            <a:ext cx="10491267" cy="1754326"/>
          </a:xfrm>
          <a:prstGeom prst="rect">
            <a:avLst/>
          </a:prstGeom>
        </p:spPr>
        <p:txBody>
          <a:bodyPr wrap="square">
            <a:spAutoFit/>
          </a:bodyPr>
          <a:lstStyle/>
          <a:p>
            <a:r>
              <a:rPr lang="hu-HU" sz="5400" dirty="0" smtClean="0">
                <a:latin typeface="Century Gothic" panose="020B0502020202020204" pitchFamily="34" charset="0"/>
              </a:rPr>
              <a:t>Adók és  járulékok rendszere</a:t>
            </a:r>
            <a:endParaRPr lang="hu-HU" sz="5400" dirty="0">
              <a:latin typeface="Century Gothic" panose="020B0502020202020204" pitchFamily="34" charset="0"/>
            </a:endParaRPr>
          </a:p>
          <a:p>
            <a:endParaRPr lang="hu-HU" dirty="0" smtClean="0"/>
          </a:p>
          <a:p>
            <a:endParaRPr lang="hu-HU" dirty="0"/>
          </a:p>
          <a:p>
            <a:endParaRPr lang="hu-HU" dirty="0"/>
          </a:p>
        </p:txBody>
      </p:sp>
    </p:spTree>
    <p:extLst>
      <p:ext uri="{BB962C8B-B14F-4D97-AF65-F5344CB8AC3E}">
        <p14:creationId xmlns:p14="http://schemas.microsoft.com/office/powerpoint/2010/main" val="4720427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69214" y="1467274"/>
            <a:ext cx="10491267" cy="3970318"/>
          </a:xfrm>
          <a:prstGeom prst="rect">
            <a:avLst/>
          </a:prstGeom>
        </p:spPr>
        <p:txBody>
          <a:bodyPr wrap="square">
            <a:spAutoFit/>
          </a:bodyPr>
          <a:lstStyle/>
          <a:p>
            <a:r>
              <a:rPr lang="hu-HU" sz="2400" dirty="0">
                <a:latin typeface="Century Gothic" panose="020B0502020202020204" pitchFamily="34" charset="0"/>
              </a:rPr>
              <a:t>Magyarországon az adózás </a:t>
            </a:r>
            <a:r>
              <a:rPr lang="hu-HU" sz="2400" dirty="0" smtClean="0">
                <a:latin typeface="Century Gothic" panose="020B0502020202020204" pitchFamily="34" charset="0"/>
              </a:rPr>
              <a:t>fő elve </a:t>
            </a:r>
            <a:r>
              <a:rPr lang="hu-HU" sz="2400" dirty="0">
                <a:latin typeface="Century Gothic" panose="020B0502020202020204" pitchFamily="34" charset="0"/>
              </a:rPr>
              <a:t>az </a:t>
            </a:r>
            <a:r>
              <a:rPr lang="hu-HU" sz="2400" b="1" dirty="0">
                <a:latin typeface="Century Gothic" panose="020B0502020202020204" pitchFamily="34" charset="0"/>
              </a:rPr>
              <a:t>önadózás</a:t>
            </a:r>
            <a:r>
              <a:rPr lang="hu-HU" sz="2400" dirty="0">
                <a:latin typeface="Century Gothic" panose="020B0502020202020204" pitchFamily="34" charset="0"/>
              </a:rPr>
              <a:t>, ami azt jelenti, hogy a vállalkozások és magánszemélyek saját maguk határozzák meg, vallják be és fizetik az adót.</a:t>
            </a:r>
          </a:p>
          <a:p>
            <a:endParaRPr lang="hu-HU" sz="2400" dirty="0">
              <a:latin typeface="Century Gothic" panose="020B0502020202020204" pitchFamily="34" charset="0"/>
            </a:endParaRPr>
          </a:p>
          <a:p>
            <a:r>
              <a:rPr lang="hu-HU" sz="2400" dirty="0">
                <a:latin typeface="Century Gothic" panose="020B0502020202020204" pitchFamily="34" charset="0"/>
              </a:rPr>
              <a:t>Bizonyos esetekben azonban az adóhatóság </a:t>
            </a:r>
            <a:r>
              <a:rPr lang="hu-HU" sz="2400" b="1" dirty="0">
                <a:latin typeface="Century Gothic" panose="020B0502020202020204" pitchFamily="34" charset="0"/>
              </a:rPr>
              <a:t>kivetés</a:t>
            </a:r>
            <a:r>
              <a:rPr lang="hu-HU" sz="2400" dirty="0">
                <a:latin typeface="Century Gothic" panose="020B0502020202020204" pitchFamily="34" charset="0"/>
              </a:rPr>
              <a:t> vagy </a:t>
            </a:r>
            <a:r>
              <a:rPr lang="hu-HU" sz="2400" b="1" dirty="0">
                <a:latin typeface="Century Gothic" panose="020B0502020202020204" pitchFamily="34" charset="0"/>
              </a:rPr>
              <a:t>kiszabás</a:t>
            </a:r>
            <a:r>
              <a:rPr lang="hu-HU" sz="2400" dirty="0">
                <a:latin typeface="Century Gothic" panose="020B0502020202020204" pitchFamily="34" charset="0"/>
              </a:rPr>
              <a:t> alapján állapítja meg az adót. Például a termékimportot terhelő áfa, a regisztrációs adó, valamint a helyi kommunális és építményadó esetében kivetés történik, míg a vagyonszerzési illetéknél és az eljárási illetéknél kiszabás érvényesül</a:t>
            </a:r>
            <a:endParaRPr lang="hu-HU" sz="2400" dirty="0" smtClean="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31589192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25670" y="666085"/>
            <a:ext cx="10491267" cy="5601533"/>
          </a:xfrm>
          <a:prstGeom prst="rect">
            <a:avLst/>
          </a:prstGeom>
        </p:spPr>
        <p:txBody>
          <a:bodyPr wrap="square">
            <a:spAutoFit/>
          </a:bodyPr>
          <a:lstStyle/>
          <a:p>
            <a:r>
              <a:rPr lang="hu-HU" sz="5400" dirty="0" smtClean="0">
                <a:latin typeface="Century Gothic" panose="020B0502020202020204" pitchFamily="34" charset="0"/>
              </a:rPr>
              <a:t>Adók csoportosítása</a:t>
            </a:r>
            <a:br>
              <a:rPr lang="hu-HU" sz="5400" dirty="0" smtClean="0">
                <a:latin typeface="Century Gothic" panose="020B0502020202020204" pitchFamily="34" charset="0"/>
              </a:rPr>
            </a:br>
            <a:endParaRPr lang="hu-HU" sz="5400" dirty="0" smtClean="0">
              <a:latin typeface="Century Gothic" panose="020B0502020202020204" pitchFamily="34" charset="0"/>
            </a:endParaRPr>
          </a:p>
          <a:p>
            <a:r>
              <a:rPr lang="hu-HU" sz="2800" dirty="0" smtClean="0">
                <a:latin typeface="Century Gothic" panose="020B0502020202020204" pitchFamily="34" charset="0"/>
              </a:rPr>
              <a:t>Adófizetési </a:t>
            </a:r>
            <a:r>
              <a:rPr lang="hu-HU" sz="2800" dirty="0">
                <a:latin typeface="Century Gothic" panose="020B0502020202020204" pitchFamily="34" charset="0"/>
              </a:rPr>
              <a:t>kötelezettség alapján </a:t>
            </a:r>
            <a:endParaRPr lang="hu-HU" sz="2800" dirty="0" smtClean="0">
              <a:latin typeface="Century Gothic" panose="020B0502020202020204" pitchFamily="34" charset="0"/>
            </a:endParaRPr>
          </a:p>
          <a:p>
            <a:endParaRPr lang="hu-HU" sz="2800" dirty="0" smtClean="0">
              <a:latin typeface="Century Gothic" panose="020B0502020202020204" pitchFamily="34" charset="0"/>
            </a:endParaRPr>
          </a:p>
          <a:p>
            <a:r>
              <a:rPr lang="hu-HU" sz="2800" dirty="0" smtClean="0">
                <a:latin typeface="Century Gothic" panose="020B0502020202020204" pitchFamily="34" charset="0"/>
              </a:rPr>
              <a:t>• </a:t>
            </a:r>
            <a:r>
              <a:rPr lang="hu-HU" sz="2800" dirty="0">
                <a:latin typeface="Century Gothic" panose="020B0502020202020204" pitchFamily="34" charset="0"/>
              </a:rPr>
              <a:t>Közvetlen: az adó teherviselője és az adófieztő személy ugyanaz – SZJA. </a:t>
            </a:r>
            <a:endParaRPr lang="hu-HU" sz="2800" dirty="0" smtClean="0">
              <a:latin typeface="Century Gothic" panose="020B0502020202020204" pitchFamily="34" charset="0"/>
            </a:endParaRPr>
          </a:p>
          <a:p>
            <a:endParaRPr lang="hu-HU" sz="2800" dirty="0">
              <a:latin typeface="Century Gothic" panose="020B0502020202020204" pitchFamily="34" charset="0"/>
            </a:endParaRPr>
          </a:p>
          <a:p>
            <a:r>
              <a:rPr lang="hu-HU" sz="2800" dirty="0" smtClean="0">
                <a:latin typeface="Century Gothic" panose="020B0502020202020204" pitchFamily="34" charset="0"/>
              </a:rPr>
              <a:t>• </a:t>
            </a:r>
            <a:r>
              <a:rPr lang="hu-HU" sz="2800" dirty="0">
                <a:latin typeface="Century Gothic" panose="020B0502020202020204" pitchFamily="34" charset="0"/>
              </a:rPr>
              <a:t>Közvetett: az adó teherviselője és az adófizető személy nem ugyanaz – ÁFA.</a:t>
            </a:r>
          </a:p>
          <a:p>
            <a:endParaRPr lang="hu-HU" dirty="0" smtClean="0"/>
          </a:p>
          <a:p>
            <a:endParaRPr lang="hu-HU" dirty="0"/>
          </a:p>
          <a:p>
            <a:endParaRPr lang="hu-HU" dirty="0"/>
          </a:p>
        </p:txBody>
      </p:sp>
    </p:spTree>
    <p:extLst>
      <p:ext uri="{BB962C8B-B14F-4D97-AF65-F5344CB8AC3E}">
        <p14:creationId xmlns:p14="http://schemas.microsoft.com/office/powerpoint/2010/main" val="42507100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25670" y="666085"/>
            <a:ext cx="10491267" cy="5355312"/>
          </a:xfrm>
          <a:prstGeom prst="rect">
            <a:avLst/>
          </a:prstGeom>
        </p:spPr>
        <p:txBody>
          <a:bodyPr wrap="square">
            <a:spAutoFit/>
          </a:bodyPr>
          <a:lstStyle/>
          <a:p>
            <a:r>
              <a:rPr lang="hu-HU" sz="5400" dirty="0" smtClean="0">
                <a:latin typeface="Century Gothic" panose="020B0502020202020204" pitchFamily="34" charset="0"/>
              </a:rPr>
              <a:t/>
            </a:r>
            <a:br>
              <a:rPr lang="hu-HU" sz="5400" dirty="0" smtClean="0">
                <a:latin typeface="Century Gothic" panose="020B0502020202020204" pitchFamily="34" charset="0"/>
              </a:rPr>
            </a:br>
            <a:r>
              <a:rPr lang="hu-HU" sz="2800" dirty="0" smtClean="0">
                <a:latin typeface="Century Gothic" panose="020B0502020202020204" pitchFamily="34" charset="0"/>
              </a:rPr>
              <a:t>Adó </a:t>
            </a:r>
            <a:r>
              <a:rPr lang="hu-HU" sz="2800" dirty="0">
                <a:latin typeface="Century Gothic" panose="020B0502020202020204" pitchFamily="34" charset="0"/>
              </a:rPr>
              <a:t>tárgya szerint </a:t>
            </a:r>
            <a:endParaRPr lang="hu-HU" sz="2800" dirty="0" smtClean="0">
              <a:latin typeface="Century Gothic" panose="020B0502020202020204" pitchFamily="34" charset="0"/>
            </a:endParaRPr>
          </a:p>
          <a:p>
            <a:endParaRPr lang="hu-HU" sz="2800" dirty="0" smtClean="0">
              <a:latin typeface="Century Gothic" panose="020B0502020202020204" pitchFamily="34" charset="0"/>
            </a:endParaRPr>
          </a:p>
          <a:p>
            <a:r>
              <a:rPr lang="hu-HU" sz="2800" dirty="0" smtClean="0">
                <a:latin typeface="Century Gothic" panose="020B0502020202020204" pitchFamily="34" charset="0"/>
              </a:rPr>
              <a:t> </a:t>
            </a:r>
            <a:r>
              <a:rPr lang="hu-HU" sz="2800" dirty="0">
                <a:latin typeface="Century Gothic" panose="020B0502020202020204" pitchFamily="34" charset="0"/>
              </a:rPr>
              <a:t>Jövedelem: SZJA, TAO – Társasági és Osztalék Adó</a:t>
            </a:r>
            <a:r>
              <a:rPr lang="hu-HU" sz="2800" dirty="0" smtClean="0">
                <a:latin typeface="Century Gothic" panose="020B0502020202020204" pitchFamily="34" charset="0"/>
              </a:rPr>
              <a:t>.</a:t>
            </a:r>
          </a:p>
          <a:p>
            <a:endParaRPr lang="hu-HU" sz="2800" dirty="0" smtClean="0">
              <a:latin typeface="Century Gothic" panose="020B0502020202020204" pitchFamily="34" charset="0"/>
            </a:endParaRPr>
          </a:p>
          <a:p>
            <a:r>
              <a:rPr lang="hu-HU" sz="2800" dirty="0" smtClean="0">
                <a:latin typeface="Century Gothic" panose="020B0502020202020204" pitchFamily="34" charset="0"/>
              </a:rPr>
              <a:t>Vagyon</a:t>
            </a:r>
            <a:r>
              <a:rPr lang="hu-HU" sz="2800" dirty="0">
                <a:latin typeface="Century Gothic" panose="020B0502020202020204" pitchFamily="34" charset="0"/>
              </a:rPr>
              <a:t>: ha fogyasztok, terméket veszek (ÁFA, fogyasztási adó). </a:t>
            </a:r>
            <a:endParaRPr lang="hu-HU" sz="2800" dirty="0" smtClean="0">
              <a:latin typeface="Century Gothic" panose="020B0502020202020204" pitchFamily="34" charset="0"/>
            </a:endParaRPr>
          </a:p>
          <a:p>
            <a:endParaRPr lang="hu-HU" sz="2800" dirty="0">
              <a:latin typeface="Century Gothic" panose="020B0502020202020204" pitchFamily="34" charset="0"/>
            </a:endParaRPr>
          </a:p>
          <a:p>
            <a:r>
              <a:rPr lang="hu-HU" sz="2800" dirty="0" smtClean="0">
                <a:latin typeface="Century Gothic" panose="020B0502020202020204" pitchFamily="34" charset="0"/>
              </a:rPr>
              <a:t>Forgalmi</a:t>
            </a:r>
            <a:r>
              <a:rPr lang="hu-HU" sz="2800" dirty="0">
                <a:latin typeface="Century Gothic" panose="020B0502020202020204" pitchFamily="34" charset="0"/>
              </a:rPr>
              <a:t>: forgalmi adó olyan indirekt típusú fogyasztási adó, amely a forgalmat adóztatja.</a:t>
            </a:r>
            <a:endParaRPr lang="hu-HU" sz="2800" dirty="0" smtClean="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34848415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64711" y="1249559"/>
            <a:ext cx="10491267" cy="4893647"/>
          </a:xfrm>
          <a:prstGeom prst="rect">
            <a:avLst/>
          </a:prstGeom>
        </p:spPr>
        <p:txBody>
          <a:bodyPr wrap="square">
            <a:spAutoFit/>
          </a:bodyPr>
          <a:lstStyle/>
          <a:p>
            <a:r>
              <a:rPr lang="hu-HU" sz="2400" dirty="0" smtClean="0">
                <a:latin typeface="Century Gothic" panose="020B0502020202020204" pitchFamily="34" charset="0"/>
              </a:rPr>
              <a:t>Adó hatóköre alapján:</a:t>
            </a:r>
            <a:br>
              <a:rPr lang="hu-HU" sz="2400" dirty="0" smtClean="0">
                <a:latin typeface="Century Gothic" panose="020B0502020202020204" pitchFamily="34" charset="0"/>
              </a:rPr>
            </a:br>
            <a:r>
              <a:rPr lang="hu-HU" sz="2400" dirty="0" smtClean="0">
                <a:latin typeface="Century Gothic" panose="020B0502020202020204" pitchFamily="34" charset="0"/>
              </a:rPr>
              <a:t/>
            </a:r>
            <a:br>
              <a:rPr lang="hu-HU" sz="2400" dirty="0" smtClean="0">
                <a:latin typeface="Century Gothic" panose="020B0502020202020204" pitchFamily="34" charset="0"/>
              </a:rPr>
            </a:br>
            <a:r>
              <a:rPr lang="hu-HU" sz="2400" dirty="0" smtClean="0">
                <a:latin typeface="Century Gothic" panose="020B0502020202020204" pitchFamily="34" charset="0"/>
              </a:rPr>
              <a:t>Magyarországon </a:t>
            </a:r>
            <a:r>
              <a:rPr lang="hu-HU" sz="2400" dirty="0">
                <a:latin typeface="Century Gothic" panose="020B0502020202020204" pitchFamily="34" charset="0"/>
              </a:rPr>
              <a:t>az adózás két szintre tagolódik: </a:t>
            </a:r>
            <a:r>
              <a:rPr lang="hu-HU" sz="2400" b="1" dirty="0">
                <a:latin typeface="Century Gothic" panose="020B0502020202020204" pitchFamily="34" charset="0"/>
              </a:rPr>
              <a:t>központi</a:t>
            </a:r>
            <a:r>
              <a:rPr lang="hu-HU" sz="2400" dirty="0">
                <a:latin typeface="Century Gothic" panose="020B0502020202020204" pitchFamily="34" charset="0"/>
              </a:rPr>
              <a:t> és </a:t>
            </a:r>
            <a:r>
              <a:rPr lang="hu-HU" sz="2400" b="1" dirty="0">
                <a:latin typeface="Century Gothic" panose="020B0502020202020204" pitchFamily="34" charset="0"/>
              </a:rPr>
              <a:t>helyi</a:t>
            </a:r>
            <a:r>
              <a:rPr lang="hu-HU" sz="2400" dirty="0">
                <a:latin typeface="Century Gothic" panose="020B0502020202020204" pitchFamily="34" charset="0"/>
              </a:rPr>
              <a:t> adókra. </a:t>
            </a:r>
            <a:endParaRPr lang="hu-HU" sz="2400" dirty="0" smtClean="0">
              <a:latin typeface="Century Gothic" panose="020B0502020202020204" pitchFamily="34" charset="0"/>
            </a:endParaRPr>
          </a:p>
          <a:p>
            <a:endParaRPr lang="hu-HU" sz="2400" dirty="0">
              <a:latin typeface="Century Gothic" panose="020B0502020202020204" pitchFamily="34" charset="0"/>
            </a:endParaRPr>
          </a:p>
          <a:p>
            <a:r>
              <a:rPr lang="hu-HU" sz="2400" dirty="0" smtClean="0">
                <a:latin typeface="Century Gothic" panose="020B0502020202020204" pitchFamily="34" charset="0"/>
              </a:rPr>
              <a:t>Míg </a:t>
            </a:r>
            <a:r>
              <a:rPr lang="hu-HU" sz="2400" dirty="0">
                <a:latin typeface="Century Gothic" panose="020B0502020202020204" pitchFamily="34" charset="0"/>
              </a:rPr>
              <a:t>a </a:t>
            </a:r>
            <a:r>
              <a:rPr lang="hu-HU" sz="2400" b="1" dirty="0">
                <a:latin typeface="Century Gothic" panose="020B0502020202020204" pitchFamily="34" charset="0"/>
              </a:rPr>
              <a:t>központi</a:t>
            </a:r>
            <a:r>
              <a:rPr lang="hu-HU" sz="2400" dirty="0">
                <a:latin typeface="Century Gothic" panose="020B0502020202020204" pitchFamily="34" charset="0"/>
              </a:rPr>
              <a:t> adók az állami költségvetést gyarapítják, addig a helyi adók bevételei az önkormányzatokat illetik</a:t>
            </a:r>
            <a:r>
              <a:rPr lang="hu-HU" sz="2400" dirty="0" smtClean="0">
                <a:latin typeface="Century Gothic" panose="020B0502020202020204" pitchFamily="34" charset="0"/>
              </a:rPr>
              <a:t>.</a:t>
            </a:r>
          </a:p>
          <a:p>
            <a:endParaRPr lang="hu-HU" sz="2400" dirty="0">
              <a:latin typeface="Century Gothic" panose="020B0502020202020204" pitchFamily="34" charset="0"/>
            </a:endParaRPr>
          </a:p>
          <a:p>
            <a:endParaRPr lang="hu-HU" sz="2400" dirty="0" smtClean="0">
              <a:latin typeface="Century Gothic" panose="020B0502020202020204" pitchFamily="34" charset="0"/>
            </a:endParaRPr>
          </a:p>
          <a:p>
            <a:r>
              <a:rPr lang="hu-HU" sz="2400" dirty="0">
                <a:latin typeface="Century Gothic" panose="020B0502020202020204" pitchFamily="34" charset="0"/>
              </a:rPr>
              <a:t>A </a:t>
            </a:r>
            <a:r>
              <a:rPr lang="hu-HU" sz="2400" b="1" dirty="0">
                <a:latin typeface="Century Gothic" panose="020B0502020202020204" pitchFamily="34" charset="0"/>
              </a:rPr>
              <a:t>helyi adók</a:t>
            </a:r>
            <a:r>
              <a:rPr lang="hu-HU" sz="2400" dirty="0">
                <a:latin typeface="Century Gothic" panose="020B0502020202020204" pitchFamily="34" charset="0"/>
              </a:rPr>
              <a:t> – legjelentősebbek közülük a helyi iparűzési adó, az építményadó és a telekadó – bevezetéséről és mértékéről az egyes önkormányzatok döntenek.</a:t>
            </a:r>
          </a:p>
          <a:p>
            <a:endParaRPr lang="hu-HU" sz="2400" dirty="0">
              <a:latin typeface="Century Gothic" panose="020B0502020202020204" pitchFamily="34" charset="0"/>
            </a:endParaRPr>
          </a:p>
        </p:txBody>
      </p:sp>
    </p:spTree>
    <p:extLst>
      <p:ext uri="{BB962C8B-B14F-4D97-AF65-F5344CB8AC3E}">
        <p14:creationId xmlns:p14="http://schemas.microsoft.com/office/powerpoint/2010/main" val="10117427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34380" y="970885"/>
            <a:ext cx="10491267" cy="5324535"/>
          </a:xfrm>
          <a:prstGeom prst="rect">
            <a:avLst/>
          </a:prstGeom>
        </p:spPr>
        <p:txBody>
          <a:bodyPr wrap="square">
            <a:spAutoFit/>
          </a:bodyPr>
          <a:lstStyle/>
          <a:p>
            <a:r>
              <a:rPr lang="hu-HU" sz="2400" dirty="0">
                <a:latin typeface="Century Gothic" panose="020B0502020202020204" pitchFamily="34" charset="0"/>
              </a:rPr>
              <a:t>A központi adók rendeltetésük szerint </a:t>
            </a:r>
            <a:r>
              <a:rPr lang="hu-HU" sz="2400" b="1" dirty="0">
                <a:latin typeface="Century Gothic" panose="020B0502020202020204" pitchFamily="34" charset="0"/>
              </a:rPr>
              <a:t>általános</a:t>
            </a:r>
            <a:r>
              <a:rPr lang="hu-HU" sz="2400" dirty="0">
                <a:latin typeface="Century Gothic" panose="020B0502020202020204" pitchFamily="34" charset="0"/>
              </a:rPr>
              <a:t> és </a:t>
            </a:r>
            <a:r>
              <a:rPr lang="hu-HU" sz="2400" b="1" dirty="0" err="1">
                <a:latin typeface="Century Gothic" panose="020B0502020202020204" pitchFamily="34" charset="0"/>
              </a:rPr>
              <a:t>különadókra</a:t>
            </a:r>
            <a:r>
              <a:rPr lang="hu-HU" sz="2400" dirty="0">
                <a:latin typeface="Century Gothic" panose="020B0502020202020204" pitchFamily="34" charset="0"/>
              </a:rPr>
              <a:t> oszthatók. </a:t>
            </a:r>
          </a:p>
          <a:p>
            <a:endParaRPr lang="hu-HU" sz="2400" dirty="0">
              <a:latin typeface="Century Gothic" panose="020B0502020202020204" pitchFamily="34" charset="0"/>
            </a:endParaRPr>
          </a:p>
          <a:p>
            <a:r>
              <a:rPr lang="hu-HU" sz="2400" dirty="0">
                <a:latin typeface="Century Gothic" panose="020B0502020202020204" pitchFamily="34" charset="0"/>
              </a:rPr>
              <a:t>Az általános adók közé tartoznak a hagyományos adónemek, mint a társasági adó, az általános forgalmi adó (áfa) és a személyi jövedelemadó. </a:t>
            </a:r>
          </a:p>
          <a:p>
            <a:endParaRPr lang="hu-HU" sz="2400" dirty="0">
              <a:latin typeface="Century Gothic" panose="020B0502020202020204" pitchFamily="34" charset="0"/>
            </a:endParaRPr>
          </a:p>
          <a:p>
            <a:r>
              <a:rPr lang="hu-HU" sz="2400" dirty="0">
                <a:latin typeface="Century Gothic" panose="020B0502020202020204" pitchFamily="34" charset="0"/>
              </a:rPr>
              <a:t>A </a:t>
            </a:r>
            <a:r>
              <a:rPr lang="hu-HU" sz="2400" dirty="0" err="1">
                <a:latin typeface="Century Gothic" panose="020B0502020202020204" pitchFamily="34" charset="0"/>
              </a:rPr>
              <a:t>különadók</a:t>
            </a:r>
            <a:r>
              <a:rPr lang="hu-HU" sz="2400" dirty="0">
                <a:latin typeface="Century Gothic" panose="020B0502020202020204" pitchFamily="34" charset="0"/>
              </a:rPr>
              <a:t> ezzel szemben bizonyos iparágakat vagy gazdasági szektorokat terhelnek, például a pénzügyi szervezetek </a:t>
            </a:r>
            <a:r>
              <a:rPr lang="hu-HU" sz="2400" dirty="0" err="1">
                <a:latin typeface="Century Gothic" panose="020B0502020202020204" pitchFamily="34" charset="0"/>
              </a:rPr>
              <a:t>különadója</a:t>
            </a:r>
            <a:r>
              <a:rPr lang="hu-HU" sz="2400" dirty="0">
                <a:latin typeface="Century Gothic" panose="020B0502020202020204" pitchFamily="34" charset="0"/>
              </a:rPr>
              <a:t>,.</a:t>
            </a:r>
          </a:p>
          <a:p>
            <a:r>
              <a:rPr lang="hu-HU" sz="2400" dirty="0" smtClean="0">
                <a:latin typeface="Century Gothic" panose="020B0502020202020204" pitchFamily="34" charset="0"/>
              </a:rPr>
              <a:t/>
            </a:r>
            <a:br>
              <a:rPr lang="hu-HU" sz="2400" dirty="0" smtClean="0">
                <a:latin typeface="Century Gothic" panose="020B0502020202020204" pitchFamily="34" charset="0"/>
              </a:rPr>
            </a:br>
            <a:endParaRPr lang="hu-HU" sz="2400" dirty="0">
              <a:latin typeface="Century Gothic" panose="020B0502020202020204" pitchFamily="34" charset="0"/>
            </a:endParaRPr>
          </a:p>
          <a:p>
            <a:r>
              <a:rPr lang="hu-HU" sz="2200" dirty="0" smtClean="0">
                <a:latin typeface="Century Gothic" panose="020B0502020202020204" pitchFamily="34" charset="0"/>
              </a:rPr>
              <a:t>.</a:t>
            </a:r>
            <a:endParaRPr lang="hu-HU" sz="2200" dirty="0">
              <a:latin typeface="Century Gothic" panose="020B0502020202020204" pitchFamily="34" charset="0"/>
            </a:endParaRPr>
          </a:p>
          <a:p>
            <a:endParaRPr lang="hu-HU" dirty="0" smtClean="0"/>
          </a:p>
          <a:p>
            <a:endParaRPr lang="hu-HU" dirty="0"/>
          </a:p>
          <a:p>
            <a:endParaRPr lang="hu-HU" dirty="0"/>
          </a:p>
        </p:txBody>
      </p:sp>
    </p:spTree>
    <p:extLst>
      <p:ext uri="{BB962C8B-B14F-4D97-AF65-F5344CB8AC3E}">
        <p14:creationId xmlns:p14="http://schemas.microsoft.com/office/powerpoint/2010/main" val="3101138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82128" y="1441148"/>
            <a:ext cx="10491267" cy="4339650"/>
          </a:xfrm>
          <a:prstGeom prst="rect">
            <a:avLst/>
          </a:prstGeom>
        </p:spPr>
        <p:txBody>
          <a:bodyPr wrap="square">
            <a:spAutoFit/>
          </a:bodyPr>
          <a:lstStyle/>
          <a:p>
            <a:r>
              <a:rPr lang="hu-HU" sz="2400" dirty="0">
                <a:latin typeface="Century Gothic" panose="020B0502020202020204" pitchFamily="34" charset="0"/>
              </a:rPr>
              <a:t>Adók mértéke </a:t>
            </a:r>
            <a:r>
              <a:rPr lang="hu-HU" sz="2400" dirty="0" smtClean="0">
                <a:latin typeface="Century Gothic" panose="020B0502020202020204" pitchFamily="34" charset="0"/>
              </a:rPr>
              <a:t>alapján</a:t>
            </a:r>
          </a:p>
          <a:p>
            <a:endParaRPr lang="hu-HU" sz="2400" dirty="0" smtClean="0">
              <a:latin typeface="Century Gothic" panose="020B0502020202020204" pitchFamily="34" charset="0"/>
            </a:endParaRPr>
          </a:p>
          <a:p>
            <a:r>
              <a:rPr lang="hu-HU" sz="2400" dirty="0" smtClean="0">
                <a:latin typeface="Century Gothic" panose="020B0502020202020204" pitchFamily="34" charset="0"/>
              </a:rPr>
              <a:t> </a:t>
            </a:r>
            <a:r>
              <a:rPr lang="hu-HU" sz="2400" dirty="0">
                <a:latin typeface="Century Gothic" panose="020B0502020202020204" pitchFamily="34" charset="0"/>
              </a:rPr>
              <a:t>Lineáris: az adó, az alappal egyenes arányban változik. </a:t>
            </a:r>
            <a:endParaRPr lang="hu-HU" sz="2400" dirty="0" smtClean="0">
              <a:latin typeface="Century Gothic" panose="020B0502020202020204" pitchFamily="34" charset="0"/>
            </a:endParaRPr>
          </a:p>
          <a:p>
            <a:endParaRPr lang="hu-HU" sz="2400" dirty="0" smtClean="0">
              <a:latin typeface="Century Gothic" panose="020B0502020202020204" pitchFamily="34" charset="0"/>
            </a:endParaRPr>
          </a:p>
          <a:p>
            <a:r>
              <a:rPr lang="hu-HU" sz="2400" dirty="0">
                <a:latin typeface="Century Gothic" panose="020B0502020202020204" pitchFamily="34" charset="0"/>
              </a:rPr>
              <a:t> </a:t>
            </a:r>
            <a:r>
              <a:rPr lang="hu-HU" sz="2400" dirty="0" smtClean="0">
                <a:latin typeface="Century Gothic" panose="020B0502020202020204" pitchFamily="34" charset="0"/>
              </a:rPr>
              <a:t>Progresszív</a:t>
            </a:r>
            <a:r>
              <a:rPr lang="hu-HU" sz="2400" dirty="0">
                <a:latin typeface="Century Gothic" panose="020B0502020202020204" pitchFamily="34" charset="0"/>
              </a:rPr>
              <a:t>: az adó összege, az adóalap növekedésénél nagyobb mértékben nő. </a:t>
            </a:r>
            <a:endParaRPr lang="hu-HU" sz="2400" dirty="0" smtClean="0">
              <a:latin typeface="Century Gothic" panose="020B0502020202020204" pitchFamily="34" charset="0"/>
            </a:endParaRPr>
          </a:p>
          <a:p>
            <a:endParaRPr lang="hu-HU" sz="2400" dirty="0" smtClean="0">
              <a:latin typeface="Century Gothic" panose="020B0502020202020204" pitchFamily="34" charset="0"/>
            </a:endParaRPr>
          </a:p>
          <a:p>
            <a:r>
              <a:rPr lang="hu-HU" sz="2400" dirty="0" smtClean="0">
                <a:latin typeface="Century Gothic" panose="020B0502020202020204" pitchFamily="34" charset="0"/>
              </a:rPr>
              <a:t>Degresszív</a:t>
            </a:r>
            <a:r>
              <a:rPr lang="hu-HU" sz="2400" dirty="0">
                <a:latin typeface="Century Gothic" panose="020B0502020202020204" pitchFamily="34" charset="0"/>
              </a:rPr>
              <a:t>: lényege az, hogy a magasabb jövedelemből egyre kisebb hányadot kell befizetni, a jövedelem növekedésével csökken az adókulcs.</a:t>
            </a:r>
            <a:endParaRPr lang="hu-HU" sz="2400" dirty="0" smtClean="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5609870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56002" y="901216"/>
            <a:ext cx="10491267" cy="4339650"/>
          </a:xfrm>
          <a:prstGeom prst="rect">
            <a:avLst/>
          </a:prstGeom>
        </p:spPr>
        <p:txBody>
          <a:bodyPr wrap="square">
            <a:spAutoFit/>
          </a:bodyPr>
          <a:lstStyle/>
          <a:p>
            <a:r>
              <a:rPr lang="hu-HU" sz="2400" b="1" dirty="0">
                <a:latin typeface="Century Gothic" panose="020B0502020202020204" pitchFamily="34" charset="0"/>
              </a:rPr>
              <a:t>A munkavállaló munkabérét terhelő adók és </a:t>
            </a:r>
            <a:r>
              <a:rPr lang="hu-HU" sz="2400" b="1" dirty="0" smtClean="0">
                <a:latin typeface="Century Gothic" panose="020B0502020202020204" pitchFamily="34" charset="0"/>
              </a:rPr>
              <a:t>járulékok</a:t>
            </a:r>
          </a:p>
          <a:p>
            <a:endParaRPr lang="hu-HU" sz="2400" b="1" dirty="0">
              <a:latin typeface="Century Gothic" panose="020B0502020202020204" pitchFamily="34" charset="0"/>
            </a:endParaRPr>
          </a:p>
          <a:p>
            <a:r>
              <a:rPr lang="hu-HU" sz="2400" b="1" dirty="0" smtClean="0">
                <a:latin typeface="Century Gothic" panose="020B0502020202020204" pitchFamily="34" charset="0"/>
              </a:rPr>
              <a:t>Bruttó bérből levonásra kerül:</a:t>
            </a:r>
          </a:p>
          <a:p>
            <a:r>
              <a:rPr lang="hu-HU" sz="2400" b="1" dirty="0" smtClean="0">
                <a:latin typeface="Century Gothic" panose="020B0502020202020204" pitchFamily="34" charset="0"/>
              </a:rPr>
              <a:t> </a:t>
            </a:r>
          </a:p>
          <a:p>
            <a:r>
              <a:rPr lang="hu-HU" sz="2400" dirty="0" smtClean="0">
                <a:latin typeface="Century Gothic" panose="020B0502020202020204" pitchFamily="34" charset="0"/>
              </a:rPr>
              <a:t>15</a:t>
            </a:r>
            <a:r>
              <a:rPr lang="hu-HU" sz="2400" dirty="0">
                <a:latin typeface="Century Gothic" panose="020B0502020202020204" pitchFamily="34" charset="0"/>
              </a:rPr>
              <a:t>% személyi jövedelemadó (szja</a:t>
            </a:r>
            <a:r>
              <a:rPr lang="hu-HU" sz="2400" dirty="0" smtClean="0">
                <a:latin typeface="Century Gothic" panose="020B0502020202020204" pitchFamily="34" charset="0"/>
              </a:rPr>
              <a:t>),</a:t>
            </a:r>
          </a:p>
          <a:p>
            <a:endParaRPr lang="hu-HU" sz="2400" dirty="0">
              <a:latin typeface="Century Gothic" panose="020B0502020202020204" pitchFamily="34" charset="0"/>
            </a:endParaRPr>
          </a:p>
          <a:p>
            <a:r>
              <a:rPr lang="hu-HU" sz="2400" dirty="0">
                <a:latin typeface="Century Gothic" panose="020B0502020202020204" pitchFamily="34" charset="0"/>
              </a:rPr>
              <a:t>18,5% társadalombiztosítási járulék </a:t>
            </a:r>
            <a:endParaRPr lang="hu-HU" sz="2400" dirty="0" smtClean="0">
              <a:latin typeface="Century Gothic" panose="020B0502020202020204" pitchFamily="34" charset="0"/>
            </a:endParaRPr>
          </a:p>
          <a:p>
            <a:endParaRPr lang="hu-HU" sz="2400" dirty="0">
              <a:latin typeface="Century Gothic" panose="020B0502020202020204" pitchFamily="34" charset="0"/>
            </a:endParaRPr>
          </a:p>
          <a:p>
            <a:endParaRPr lang="hu-HU" sz="2400" dirty="0" smtClean="0">
              <a:latin typeface="Century Gothic" panose="020B0502020202020204" pitchFamily="34" charset="0"/>
            </a:endParaRPr>
          </a:p>
          <a:p>
            <a:endParaRPr lang="hu-HU" sz="24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23258477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56002" y="901216"/>
            <a:ext cx="10491267" cy="6432530"/>
          </a:xfrm>
          <a:prstGeom prst="rect">
            <a:avLst/>
          </a:prstGeom>
        </p:spPr>
        <p:txBody>
          <a:bodyPr wrap="square">
            <a:spAutoFit/>
          </a:bodyPr>
          <a:lstStyle/>
          <a:p>
            <a:r>
              <a:rPr lang="hu-HU" sz="2400" b="1" dirty="0" smtClean="0">
                <a:latin typeface="Century Gothic" panose="020B0502020202020204" pitchFamily="34" charset="0"/>
              </a:rPr>
              <a:t>A munkáltatót terhelő adók és járulékok</a:t>
            </a:r>
          </a:p>
          <a:p>
            <a:endParaRPr lang="hu-HU" sz="2400" b="1" dirty="0">
              <a:latin typeface="Century Gothic" panose="020B0502020202020204" pitchFamily="34" charset="0"/>
            </a:endParaRPr>
          </a:p>
          <a:p>
            <a:r>
              <a:rPr lang="hu-HU" sz="2000" b="1" dirty="0">
                <a:latin typeface="Century Gothic" panose="020B0502020202020204" pitchFamily="34" charset="0"/>
              </a:rPr>
              <a:t>Szociális hozzájárulási adó</a:t>
            </a:r>
          </a:p>
          <a:p>
            <a:r>
              <a:rPr lang="hu-HU" sz="2000" dirty="0">
                <a:latin typeface="Century Gothic" panose="020B0502020202020204" pitchFamily="34" charset="0"/>
              </a:rPr>
              <a:t>A munkáltatót terhelő egyetlen kötelező járulék a szociális hozzájárulási adó, amelynek mértéke 13%. </a:t>
            </a:r>
            <a:endParaRPr lang="hu-HU" sz="2000" dirty="0" smtClean="0">
              <a:latin typeface="Century Gothic" panose="020B0502020202020204" pitchFamily="34" charset="0"/>
            </a:endParaRPr>
          </a:p>
          <a:p>
            <a:endParaRPr lang="hu-HU" sz="2000" dirty="0">
              <a:latin typeface="Century Gothic" panose="020B0502020202020204" pitchFamily="34" charset="0"/>
            </a:endParaRPr>
          </a:p>
          <a:p>
            <a:r>
              <a:rPr lang="hu-HU" sz="2000" dirty="0" smtClean="0">
                <a:latin typeface="Century Gothic" panose="020B0502020202020204" pitchFamily="34" charset="0"/>
              </a:rPr>
              <a:t>Vagy </a:t>
            </a:r>
            <a:r>
              <a:rPr lang="hu-HU" sz="2000" b="1" dirty="0" smtClean="0">
                <a:latin typeface="Century Gothic" panose="020B0502020202020204" pitchFamily="34" charset="0"/>
              </a:rPr>
              <a:t>KIVA (10%)</a:t>
            </a:r>
          </a:p>
          <a:p>
            <a:endParaRPr lang="hu-HU" sz="2000" b="1" dirty="0">
              <a:latin typeface="Century Gothic" panose="020B0502020202020204" pitchFamily="34" charset="0"/>
            </a:endParaRPr>
          </a:p>
          <a:p>
            <a:r>
              <a:rPr lang="hu-HU" sz="2000" b="1" dirty="0">
                <a:latin typeface="Century Gothic" panose="020B0502020202020204" pitchFamily="34" charset="0"/>
              </a:rPr>
              <a:t>Rehabilitációs hozzájárulás</a:t>
            </a:r>
          </a:p>
          <a:p>
            <a:r>
              <a:rPr lang="hu-HU" dirty="0"/>
              <a:t> </a:t>
            </a:r>
            <a:r>
              <a:rPr lang="hu-HU" sz="2000" dirty="0">
                <a:latin typeface="Century Gothic" panose="020B0502020202020204" pitchFamily="34" charset="0"/>
              </a:rPr>
              <a:t>25 főnél több munkavállalót foglalkoztató vállalkozások esetében, ha a megváltozott munkaképességű munkavállalók aránya nem éri el a teljes létszám 5%-át, </a:t>
            </a:r>
            <a:r>
              <a:rPr lang="hu-HU" sz="2000" dirty="0" smtClean="0">
                <a:latin typeface="Century Gothic" panose="020B0502020202020204" pitchFamily="34" charset="0"/>
              </a:rPr>
              <a:t>rehabilitációs hozzájárulást</a:t>
            </a:r>
            <a:r>
              <a:rPr lang="hu-HU" sz="2000" dirty="0">
                <a:latin typeface="Century Gothic" panose="020B0502020202020204" pitchFamily="34" charset="0"/>
              </a:rPr>
              <a:t> kell fizetni</a:t>
            </a:r>
            <a:r>
              <a:rPr lang="hu-HU" sz="2000" dirty="0" smtClean="0">
                <a:latin typeface="Century Gothic" panose="020B0502020202020204" pitchFamily="34" charset="0"/>
              </a:rPr>
              <a:t>.</a:t>
            </a:r>
          </a:p>
          <a:p>
            <a:endParaRPr lang="hu-HU" sz="2000" b="1" dirty="0">
              <a:latin typeface="Century Gothic" panose="020B0502020202020204" pitchFamily="34" charset="0"/>
            </a:endParaRPr>
          </a:p>
          <a:p>
            <a:r>
              <a:rPr lang="hu-HU" dirty="0">
                <a:latin typeface="Century Gothic" panose="020B0502020202020204" pitchFamily="34" charset="0"/>
              </a:rPr>
              <a:t>2025-ben </a:t>
            </a:r>
            <a:r>
              <a:rPr lang="hu-HU" dirty="0" smtClean="0">
                <a:latin typeface="Century Gothic" panose="020B0502020202020204" pitchFamily="34" charset="0"/>
              </a:rPr>
              <a:t>2.617.200 </a:t>
            </a:r>
            <a:r>
              <a:rPr lang="hu-HU" dirty="0">
                <a:latin typeface="Century Gothic" panose="020B0502020202020204" pitchFamily="34" charset="0"/>
              </a:rPr>
              <a:t>forint </a:t>
            </a:r>
            <a:r>
              <a:rPr lang="hu-HU" dirty="0" smtClean="0">
                <a:latin typeface="Century Gothic" panose="020B0502020202020204" pitchFamily="34" charset="0"/>
              </a:rPr>
              <a:t>(</a:t>
            </a:r>
            <a:r>
              <a:rPr lang="hu-HU" dirty="0">
                <a:latin typeface="Century Gothic" panose="020B0502020202020204" pitchFamily="34" charset="0"/>
              </a:rPr>
              <a:t>a minimálbér kilencszerese </a:t>
            </a:r>
            <a:r>
              <a:rPr lang="hu-HU" dirty="0" smtClean="0">
                <a:latin typeface="Century Gothic" panose="020B0502020202020204" pitchFamily="34" charset="0"/>
              </a:rPr>
              <a:t>) évente </a:t>
            </a:r>
            <a:r>
              <a:rPr lang="hu-HU" dirty="0">
                <a:latin typeface="Century Gothic" panose="020B0502020202020204" pitchFamily="34" charset="0"/>
              </a:rPr>
              <a:t>minden hiányzó </a:t>
            </a:r>
            <a:r>
              <a:rPr lang="hu-HU" dirty="0" smtClean="0">
                <a:latin typeface="Century Gothic" panose="020B0502020202020204" pitchFamily="34" charset="0"/>
              </a:rPr>
              <a:t>munkavállaló </a:t>
            </a:r>
            <a:r>
              <a:rPr lang="hu-HU" dirty="0">
                <a:latin typeface="Century Gothic" panose="020B0502020202020204" pitchFamily="34" charset="0"/>
              </a:rPr>
              <a:t>után</a:t>
            </a:r>
          </a:p>
          <a:p>
            <a:endParaRPr lang="hu-HU" sz="2400" dirty="0">
              <a:latin typeface="Century Gothic" panose="020B0502020202020204" pitchFamily="34" charset="0"/>
            </a:endParaRPr>
          </a:p>
          <a:p>
            <a:endParaRPr lang="hu-HU" sz="2400" dirty="0" smtClean="0">
              <a:latin typeface="Century Gothic" panose="020B0502020202020204" pitchFamily="34" charset="0"/>
            </a:endParaRPr>
          </a:p>
          <a:p>
            <a:endParaRPr lang="hu-HU" sz="24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400504044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5324535"/>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a:latin typeface="Century Gothic" panose="020B0502020202020204" pitchFamily="34" charset="0"/>
              </a:rPr>
              <a:t>négy vagy több gyermeket nevelő anyák kedvezménye</a:t>
            </a:r>
            <a:r>
              <a:rPr lang="hu-HU" sz="2000" dirty="0" smtClean="0">
                <a:latin typeface="Century Gothic" panose="020B0502020202020204" pitchFamily="34" charset="0"/>
              </a:rPr>
              <a:t>,</a:t>
            </a:r>
          </a:p>
          <a:p>
            <a:r>
              <a:rPr lang="hu-HU" sz="2000" dirty="0" smtClean="0">
                <a:latin typeface="Century Gothic" panose="020B0502020202020204" pitchFamily="34" charset="0"/>
              </a:rPr>
              <a:t>három </a:t>
            </a:r>
            <a:r>
              <a:rPr lang="hu-HU" sz="2000" dirty="0">
                <a:latin typeface="Century Gothic" panose="020B0502020202020204" pitchFamily="34" charset="0"/>
              </a:rPr>
              <a:t>gyermeket nevelő anyák kedvezménye</a:t>
            </a:r>
            <a:r>
              <a:rPr lang="hu-HU" sz="2000" dirty="0" smtClean="0">
                <a:latin typeface="Century Gothic" panose="020B0502020202020204" pitchFamily="34" charset="0"/>
              </a:rPr>
              <a:t>,</a:t>
            </a:r>
          </a:p>
          <a:p>
            <a:r>
              <a:rPr lang="hu-HU" sz="2000" dirty="0">
                <a:latin typeface="Century Gothic" panose="020B0502020202020204" pitchFamily="34" charset="0"/>
              </a:rPr>
              <a:t>csecsemőgondozási díj, a gyermekgondozási díj és az örökbefogadói díj kedvezménye, </a:t>
            </a:r>
            <a:endParaRPr lang="hu-HU" sz="2000" dirty="0" smtClean="0">
              <a:latin typeface="Century Gothic" panose="020B0502020202020204" pitchFamily="34" charset="0"/>
            </a:endParaRPr>
          </a:p>
          <a:p>
            <a:r>
              <a:rPr lang="hu-HU" sz="2000" dirty="0" smtClean="0">
                <a:latin typeface="Century Gothic" panose="020B0502020202020204" pitchFamily="34" charset="0"/>
              </a:rPr>
              <a:t>25 </a:t>
            </a:r>
            <a:r>
              <a:rPr lang="hu-HU" sz="2000" dirty="0">
                <a:latin typeface="Century Gothic" panose="020B0502020202020204" pitchFamily="34" charset="0"/>
              </a:rPr>
              <a:t>év alatti fiatalok kedvezménye, </a:t>
            </a:r>
          </a:p>
          <a:p>
            <a:r>
              <a:rPr lang="hu-HU" sz="2000" dirty="0" smtClean="0">
                <a:latin typeface="Century Gothic" panose="020B0502020202020204" pitchFamily="34" charset="0"/>
              </a:rPr>
              <a:t>30 </a:t>
            </a:r>
            <a:r>
              <a:rPr lang="hu-HU" sz="2000" dirty="0">
                <a:latin typeface="Century Gothic" panose="020B0502020202020204" pitchFamily="34" charset="0"/>
              </a:rPr>
              <a:t>év alatti anyák </a:t>
            </a:r>
            <a:r>
              <a:rPr lang="hu-HU" sz="2000" dirty="0" smtClean="0">
                <a:latin typeface="Century Gothic" panose="020B0502020202020204" pitchFamily="34" charset="0"/>
              </a:rPr>
              <a:t>kedvezménye </a:t>
            </a:r>
          </a:p>
          <a:p>
            <a:r>
              <a:rPr lang="hu-HU" sz="2000" dirty="0" smtClean="0">
                <a:latin typeface="Century Gothic" panose="020B0502020202020204" pitchFamily="34" charset="0"/>
              </a:rPr>
              <a:t>személyi </a:t>
            </a:r>
            <a:r>
              <a:rPr lang="hu-HU" sz="2000" dirty="0">
                <a:latin typeface="Century Gothic" panose="020B0502020202020204" pitchFamily="34" charset="0"/>
              </a:rPr>
              <a:t>kedvezmény, </a:t>
            </a:r>
          </a:p>
          <a:p>
            <a:r>
              <a:rPr lang="hu-HU" sz="2000" dirty="0" smtClean="0">
                <a:latin typeface="Century Gothic" panose="020B0502020202020204" pitchFamily="34" charset="0"/>
              </a:rPr>
              <a:t>első </a:t>
            </a:r>
            <a:r>
              <a:rPr lang="hu-HU" sz="2000" dirty="0">
                <a:latin typeface="Century Gothic" panose="020B0502020202020204" pitchFamily="34" charset="0"/>
              </a:rPr>
              <a:t>házasok kedvezménye, </a:t>
            </a:r>
          </a:p>
          <a:p>
            <a:r>
              <a:rPr lang="hu-HU" sz="2000" dirty="0" smtClean="0">
                <a:latin typeface="Century Gothic" panose="020B0502020202020204" pitchFamily="34" charset="0"/>
              </a:rPr>
              <a:t>családi </a:t>
            </a:r>
            <a:r>
              <a:rPr lang="hu-HU" sz="2000" dirty="0">
                <a:latin typeface="Century Gothic" panose="020B0502020202020204" pitchFamily="34" charset="0"/>
              </a:rPr>
              <a:t>kedvezmény</a:t>
            </a:r>
            <a:endParaRPr lang="hu-HU" sz="2000" dirty="0" smtClean="0">
              <a:latin typeface="Century Gothic" panose="020B0502020202020204" pitchFamily="34" charset="0"/>
            </a:endParaRPr>
          </a:p>
          <a:p>
            <a:endParaRPr lang="hu-HU" sz="2400" dirty="0" smtClean="0">
              <a:latin typeface="Century Gothic" panose="020B0502020202020204" pitchFamily="34" charset="0"/>
            </a:endParaRPr>
          </a:p>
          <a:p>
            <a:endParaRPr lang="hu-HU" sz="2400" dirty="0">
              <a:latin typeface="Century Gothic" panose="020B0502020202020204" pitchFamily="34" charset="0"/>
            </a:endParaRPr>
          </a:p>
          <a:p>
            <a:r>
              <a:rPr lang="hu-HU" sz="2400" dirty="0">
                <a:latin typeface="Century Gothic" panose="020B0502020202020204" pitchFamily="34" charset="0"/>
                <a:hlinkClick r:id="rId2"/>
              </a:rPr>
              <a:t>https://</a:t>
            </a:r>
            <a:r>
              <a:rPr lang="hu-HU" sz="2400" dirty="0" smtClean="0">
                <a:latin typeface="Century Gothic" panose="020B0502020202020204" pitchFamily="34" charset="0"/>
                <a:hlinkClick r:id="rId2"/>
              </a:rPr>
              <a:t>nav.gov.hu/ado/szja/Adoeloleg_nyilatkozat</a:t>
            </a:r>
            <a:endParaRPr lang="hu-HU" sz="2400" dirty="0" smtClean="0">
              <a:latin typeface="Century Gothic" panose="020B0502020202020204" pitchFamily="34" charset="0"/>
            </a:endParaRPr>
          </a:p>
          <a:p>
            <a:endParaRPr lang="hu-HU" sz="24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28833075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56002" y="584693"/>
            <a:ext cx="10491267" cy="6032421"/>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„Négy </a:t>
            </a:r>
            <a:r>
              <a:rPr lang="hu-HU" sz="2000" dirty="0">
                <a:latin typeface="Century Gothic" panose="020B0502020202020204" pitchFamily="34" charset="0"/>
              </a:rPr>
              <a:t>vagy több gyermeket nevelő anyák kedvezménye</a:t>
            </a:r>
            <a:r>
              <a:rPr lang="hu-HU" sz="2000" dirty="0" smtClean="0">
                <a:latin typeface="Century Gothic" panose="020B0502020202020204" pitchFamily="34" charset="0"/>
              </a:rPr>
              <a:t>,</a:t>
            </a:r>
          </a:p>
          <a:p>
            <a:r>
              <a:rPr lang="hu-HU" sz="2000" dirty="0" smtClean="0">
                <a:latin typeface="Century Gothic" panose="020B0502020202020204" pitchFamily="34" charset="0"/>
              </a:rPr>
              <a:t>Ki </a:t>
            </a:r>
            <a:r>
              <a:rPr lang="hu-HU" sz="2000" dirty="0">
                <a:latin typeface="Century Gothic" panose="020B0502020202020204" pitchFamily="34" charset="0"/>
              </a:rPr>
              <a:t>jogosult a NÉTAK-</a:t>
            </a:r>
            <a:r>
              <a:rPr lang="hu-HU" sz="2000" dirty="0" err="1">
                <a:latin typeface="Century Gothic" panose="020B0502020202020204" pitchFamily="34" charset="0"/>
              </a:rPr>
              <a:t>ra</a:t>
            </a:r>
            <a:r>
              <a:rPr lang="hu-HU" sz="2000" dirty="0" smtClean="0">
                <a:latin typeface="Century Gothic" panose="020B0502020202020204" pitchFamily="34" charset="0"/>
              </a:rPr>
              <a:t>?</a:t>
            </a:r>
          </a:p>
          <a:p>
            <a:r>
              <a:rPr lang="hu-HU" sz="2000" dirty="0" smtClean="0">
                <a:latin typeface="Century Gothic" panose="020B0502020202020204" pitchFamily="34" charset="0"/>
              </a:rPr>
              <a:t>Négy </a:t>
            </a:r>
            <a:r>
              <a:rPr lang="hu-HU" sz="2000" dirty="0">
                <a:latin typeface="Century Gothic" panose="020B0502020202020204" pitchFamily="34" charset="0"/>
              </a:rPr>
              <a:t>vagy több gyermeket nevelő anya </a:t>
            </a:r>
            <a:r>
              <a:rPr lang="hu-HU" sz="2000" dirty="0" smtClean="0">
                <a:latin typeface="Century Gothic" panose="020B0502020202020204" pitchFamily="34" charset="0"/>
              </a:rPr>
              <a:t>az </a:t>
            </a:r>
            <a:r>
              <a:rPr lang="hu-HU" sz="2000" dirty="0">
                <a:latin typeface="Century Gothic" panose="020B0502020202020204" pitchFamily="34" charset="0"/>
              </a:rPr>
              <a:t>a nő, aki vér szerinti vagy örökbe fogadó szülőként az általa nevelt gyermek után </a:t>
            </a:r>
            <a:r>
              <a:rPr lang="hu-HU" sz="2000" dirty="0" smtClean="0">
                <a:latin typeface="Century Gothic" panose="020B0502020202020204" pitchFamily="34" charset="0"/>
              </a:rPr>
              <a:t/>
            </a:r>
            <a:br>
              <a:rPr lang="hu-HU" sz="2000" dirty="0" smtClean="0">
                <a:latin typeface="Century Gothic" panose="020B0502020202020204" pitchFamily="34" charset="0"/>
              </a:rPr>
            </a:br>
            <a:r>
              <a:rPr lang="hu-HU" sz="2000" dirty="0" smtClean="0">
                <a:latin typeface="Century Gothic" panose="020B0502020202020204" pitchFamily="34" charset="0"/>
              </a:rPr>
              <a:t>a</a:t>
            </a:r>
            <a:r>
              <a:rPr lang="hu-HU" sz="2000" dirty="0">
                <a:latin typeface="Century Gothic" panose="020B0502020202020204" pitchFamily="34" charset="0"/>
              </a:rPr>
              <a:t>) családi pótlékra jogosult, vagy b) családi pótlékra már nem jogosult, de jogosultsága legalább 12 éven keresztül fennállt</a:t>
            </a:r>
            <a:r>
              <a:rPr lang="hu-HU" sz="2000" dirty="0" smtClean="0">
                <a:latin typeface="Century Gothic" panose="020B0502020202020204" pitchFamily="34" charset="0"/>
              </a:rPr>
              <a:t>,</a:t>
            </a:r>
          </a:p>
          <a:p>
            <a:r>
              <a:rPr lang="hu-HU" sz="2000" dirty="0" smtClean="0">
                <a:latin typeface="Century Gothic" panose="020B0502020202020204" pitchFamily="34" charset="0"/>
              </a:rPr>
              <a:t>c</a:t>
            </a:r>
            <a:r>
              <a:rPr lang="hu-HU" sz="2000" dirty="0">
                <a:latin typeface="Century Gothic" panose="020B0502020202020204" pitchFamily="34" charset="0"/>
              </a:rPr>
              <a:t>) a családi pótlékra való jogosultság a gyermek elhunyta miatt szűnt meg. és az a), b) és c) pontban említett gyermekek száma a négy főt </a:t>
            </a:r>
            <a:r>
              <a:rPr lang="hu-HU" sz="2000" dirty="0" smtClean="0">
                <a:latin typeface="Century Gothic" panose="020B0502020202020204" pitchFamily="34" charset="0"/>
              </a:rPr>
              <a:t>eléri.</a:t>
            </a:r>
          </a:p>
          <a:p>
            <a:endParaRPr lang="hu-HU" sz="2000" dirty="0">
              <a:latin typeface="Century Gothic" panose="020B0502020202020204" pitchFamily="34" charset="0"/>
            </a:endParaRPr>
          </a:p>
          <a:p>
            <a:r>
              <a:rPr lang="hu-HU" sz="2000" dirty="0">
                <a:latin typeface="Century Gothic" panose="020B0502020202020204" pitchFamily="34" charset="0"/>
              </a:rPr>
              <a:t>A jogosultság </a:t>
            </a:r>
            <a:r>
              <a:rPr lang="hu-HU" sz="2000" dirty="0" smtClean="0">
                <a:latin typeface="Century Gothic" panose="020B0502020202020204" pitchFamily="34" charset="0"/>
              </a:rPr>
              <a:t>időtartama</a:t>
            </a:r>
            <a:r>
              <a:rPr lang="hu-HU" sz="2000" dirty="0">
                <a:latin typeface="Century Gothic" panose="020B0502020202020204" pitchFamily="34" charset="0"/>
              </a:rPr>
              <a:t>: A jogosultság annak a hónapnak az első napján nyílik meg, amelyben az édesanya először tekinthető NÉTAK-</a:t>
            </a:r>
            <a:r>
              <a:rPr lang="hu-HU" sz="2000" dirty="0" err="1">
                <a:latin typeface="Century Gothic" panose="020B0502020202020204" pitchFamily="34" charset="0"/>
              </a:rPr>
              <a:t>os</a:t>
            </a:r>
            <a:r>
              <a:rPr lang="hu-HU" sz="2000" dirty="0">
                <a:latin typeface="Century Gothic" panose="020B0502020202020204" pitchFamily="34" charset="0"/>
              </a:rPr>
              <a:t> anyának. </a:t>
            </a:r>
            <a:r>
              <a:rPr lang="hu-HU" sz="2000" dirty="0" smtClean="0">
                <a:latin typeface="Century Gothic" panose="020B0502020202020204" pitchFamily="34" charset="0"/>
              </a:rPr>
              <a:t/>
            </a:r>
            <a:br>
              <a:rPr lang="hu-HU" sz="2000" dirty="0" smtClean="0">
                <a:latin typeface="Century Gothic" panose="020B0502020202020204" pitchFamily="34" charset="0"/>
              </a:rPr>
            </a:br>
            <a:r>
              <a:rPr lang="hu-HU" sz="2000" dirty="0" smtClean="0">
                <a:latin typeface="Century Gothic" panose="020B0502020202020204" pitchFamily="34" charset="0"/>
              </a:rPr>
              <a:t>Például</a:t>
            </a:r>
            <a:r>
              <a:rPr lang="hu-HU" sz="2000" dirty="0">
                <a:latin typeface="Century Gothic" panose="020B0502020202020204" pitchFamily="34" charset="0"/>
              </a:rPr>
              <a:t>, ha egy édesanya három gyermeket nevel, és áprilisban megszüli a negyedik gyermekét, akkor a jogosultság kezdete: április 1. Megszűnik a jogosultság annak a hónapnak az utolsó napján, amelyben az édesanya utoljára tekinthető NÉTAK-</a:t>
            </a:r>
            <a:r>
              <a:rPr lang="hu-HU" sz="2000" dirty="0" err="1">
                <a:latin typeface="Century Gothic" panose="020B0502020202020204" pitchFamily="34" charset="0"/>
              </a:rPr>
              <a:t>os</a:t>
            </a:r>
            <a:r>
              <a:rPr lang="hu-HU" sz="2000" dirty="0">
                <a:latin typeface="Century Gothic" panose="020B0502020202020204" pitchFamily="34" charset="0"/>
              </a:rPr>
              <a:t> anyának</a:t>
            </a:r>
            <a:r>
              <a:rPr lang="hu-HU" sz="2000" dirty="0" smtClean="0">
                <a:latin typeface="Century Gothic" panose="020B0502020202020204" pitchFamily="34" charset="0"/>
              </a:rPr>
              <a:t>.”</a:t>
            </a:r>
            <a:r>
              <a:rPr lang="hu-HU" sz="1400" dirty="0" smtClean="0">
                <a:latin typeface="Century Gothic" panose="020B0502020202020204" pitchFamily="34" charset="0"/>
              </a:rPr>
              <a:t>nav.gov.hu</a:t>
            </a:r>
            <a:endParaRPr lang="hu-HU" sz="1400" dirty="0">
              <a:latin typeface="Century Gothic" panose="020B0502020202020204" pitchFamily="34" charset="0"/>
            </a:endParaRPr>
          </a:p>
          <a:p>
            <a:endParaRPr lang="hu-HU" sz="2000" dirty="0">
              <a:latin typeface="Century Gothic" panose="020B0502020202020204" pitchFamily="34" charset="0"/>
            </a:endParaRPr>
          </a:p>
          <a:p>
            <a:endParaRPr lang="hu-HU" dirty="0"/>
          </a:p>
        </p:txBody>
      </p:sp>
    </p:spTree>
    <p:extLst>
      <p:ext uri="{BB962C8B-B14F-4D97-AF65-F5344CB8AC3E}">
        <p14:creationId xmlns:p14="http://schemas.microsoft.com/office/powerpoint/2010/main" val="5282076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56002" y="901216"/>
            <a:ext cx="10491267" cy="6032421"/>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Három </a:t>
            </a:r>
            <a:r>
              <a:rPr lang="hu-HU" sz="2000" dirty="0">
                <a:latin typeface="Century Gothic" panose="020B0502020202020204" pitchFamily="34" charset="0"/>
              </a:rPr>
              <a:t>gyermeket nevelő anyák </a:t>
            </a:r>
            <a:r>
              <a:rPr lang="hu-HU" sz="2000" dirty="0" smtClean="0">
                <a:latin typeface="Century Gothic" panose="020B0502020202020204" pitchFamily="34" charset="0"/>
              </a:rPr>
              <a:t>kedvezménye:</a:t>
            </a:r>
          </a:p>
          <a:p>
            <a:endParaRPr lang="hu-HU" sz="2000" dirty="0" smtClean="0">
              <a:latin typeface="Century Gothic" panose="020B0502020202020204" pitchFamily="34" charset="0"/>
            </a:endParaRPr>
          </a:p>
          <a:p>
            <a:r>
              <a:rPr lang="hu-HU" sz="2000" dirty="0" smtClean="0">
                <a:latin typeface="Century Gothic" panose="020B0502020202020204" pitchFamily="34" charset="0"/>
              </a:rPr>
              <a:t>„2025</a:t>
            </a:r>
            <a:r>
              <a:rPr lang="hu-HU" sz="2000" dirty="0">
                <a:latin typeface="Century Gothic" panose="020B0502020202020204" pitchFamily="34" charset="0"/>
              </a:rPr>
              <a:t>. október 1-től új adóalap-kedvezményt vehetnek igénybe a három gyermeket nevelő anyák. </a:t>
            </a:r>
            <a:endParaRPr lang="hu-HU" sz="2000" dirty="0" smtClean="0">
              <a:latin typeface="Century Gothic" panose="020B0502020202020204" pitchFamily="34" charset="0"/>
            </a:endParaRPr>
          </a:p>
          <a:p>
            <a:r>
              <a:rPr lang="hu-HU" sz="2000" dirty="0" smtClean="0">
                <a:latin typeface="Century Gothic" panose="020B0502020202020204" pitchFamily="34" charset="0"/>
              </a:rPr>
              <a:t>A </a:t>
            </a:r>
            <a:r>
              <a:rPr lang="hu-HU" sz="2000" dirty="0">
                <a:latin typeface="Century Gothic" panose="020B0502020202020204" pitchFamily="34" charset="0"/>
              </a:rPr>
              <a:t>három gyermeket nevelő anyák kedvezményét az összevont adóalapba tartozó egyes jövedelmekre érvényesítheti az arra jogosult anya, minden más kedvezményt megelőző sorrendben</a:t>
            </a:r>
            <a:r>
              <a:rPr lang="hu-HU" sz="2000" dirty="0" smtClean="0">
                <a:latin typeface="Century Gothic" panose="020B0502020202020204" pitchFamily="34" charset="0"/>
              </a:rPr>
              <a:t>.</a:t>
            </a:r>
          </a:p>
          <a:p>
            <a:endParaRPr lang="hu-HU" sz="2000" dirty="0">
              <a:latin typeface="Century Gothic" panose="020B0502020202020204" pitchFamily="34" charset="0"/>
            </a:endParaRPr>
          </a:p>
          <a:p>
            <a:r>
              <a:rPr lang="hu-HU" sz="2000" dirty="0">
                <a:latin typeface="Century Gothic" panose="020B0502020202020204" pitchFamily="34" charset="0"/>
              </a:rPr>
              <a:t>Ki jogosult a három gyermeket nevelő anyák kedvezményére</a:t>
            </a:r>
            <a:r>
              <a:rPr lang="hu-HU" sz="2000" dirty="0" smtClean="0">
                <a:latin typeface="Century Gothic" panose="020B0502020202020204" pitchFamily="34" charset="0"/>
              </a:rPr>
              <a:t>?</a:t>
            </a:r>
          </a:p>
          <a:p>
            <a:r>
              <a:rPr lang="hu-HU" sz="2000" dirty="0" smtClean="0">
                <a:latin typeface="Century Gothic" panose="020B0502020202020204" pitchFamily="34" charset="0"/>
              </a:rPr>
              <a:t>Három </a:t>
            </a:r>
            <a:r>
              <a:rPr lang="hu-HU" sz="2000" dirty="0">
                <a:latin typeface="Century Gothic" panose="020B0502020202020204" pitchFamily="34" charset="0"/>
              </a:rPr>
              <a:t>gyermeket nevelő anya az a nő, aki vér szerinti vagy örökbe fogadó szülőként az általa nevelt gyermek után a) családi pótlékra jogosult, vagy b) családi pótlékra már nem jogosult, de jogosultsága legalább 12 éven keresztül fennállt, c) a családi pótlékra való jogosultság a gyermek elhunyta miatt szűnt meg. és az a), b) és c) pontban említett gyermekek száma a három főt eléri.” </a:t>
            </a:r>
            <a:r>
              <a:rPr lang="hu-HU" sz="1000" dirty="0">
                <a:latin typeface="Century Gothic" panose="020B0502020202020204" pitchFamily="34" charset="0"/>
              </a:rPr>
              <a:t>nav.gov.hu</a:t>
            </a:r>
          </a:p>
          <a:p>
            <a:endParaRPr lang="hu-HU" sz="2000" dirty="0">
              <a:latin typeface="Century Gothic" panose="020B0502020202020204" pitchFamily="34" charset="0"/>
            </a:endParaRPr>
          </a:p>
          <a:p>
            <a:endParaRPr lang="hu-HU" sz="2000" dirty="0">
              <a:latin typeface="Century Gothic" panose="020B0502020202020204" pitchFamily="34" charset="0"/>
            </a:endParaRPr>
          </a:p>
          <a:p>
            <a:endParaRPr lang="hu-HU" dirty="0"/>
          </a:p>
        </p:txBody>
      </p:sp>
    </p:spTree>
    <p:extLst>
      <p:ext uri="{BB962C8B-B14F-4D97-AF65-F5344CB8AC3E}">
        <p14:creationId xmlns:p14="http://schemas.microsoft.com/office/powerpoint/2010/main" val="14931287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856002" y="901216"/>
            <a:ext cx="10491267" cy="5016758"/>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400" dirty="0" smtClean="0">
                <a:latin typeface="Century Gothic" panose="020B0502020202020204" pitchFamily="34" charset="0"/>
              </a:rPr>
              <a:t>csecsemőgondozási </a:t>
            </a:r>
            <a:r>
              <a:rPr lang="hu-HU" sz="2400" dirty="0">
                <a:latin typeface="Century Gothic" panose="020B0502020202020204" pitchFamily="34" charset="0"/>
              </a:rPr>
              <a:t>díj, a gyermekgondozási díj és az örökbefogadói </a:t>
            </a:r>
            <a:r>
              <a:rPr lang="hu-HU" sz="2400" dirty="0" smtClean="0">
                <a:latin typeface="Century Gothic" panose="020B0502020202020204" pitchFamily="34" charset="0"/>
              </a:rPr>
              <a:t>díj</a:t>
            </a:r>
          </a:p>
          <a:p>
            <a:r>
              <a:rPr lang="hu-HU" sz="2000" dirty="0" smtClean="0">
                <a:latin typeface="Century Gothic" panose="020B0502020202020204" pitchFamily="34" charset="0"/>
              </a:rPr>
              <a:t> </a:t>
            </a:r>
          </a:p>
          <a:p>
            <a:r>
              <a:rPr lang="hu-HU" sz="2000" dirty="0" smtClean="0">
                <a:latin typeface="Century Gothic" panose="020B0502020202020204" pitchFamily="34" charset="0"/>
              </a:rPr>
              <a:t>„</a:t>
            </a:r>
            <a:r>
              <a:rPr lang="hu-HU" sz="2800" dirty="0" smtClean="0"/>
              <a:t>2025</a:t>
            </a:r>
            <a:r>
              <a:rPr lang="hu-HU" sz="2800" dirty="0"/>
              <a:t>. július 1-től a csecsemőgondozási díjban (CSED), gyermekgondozási díjban (GYED), örökbefogadói díjban, vagy ezen ellátások közül egyidejűleg több ellátásban részesülő magánszemély csökkentheti az összevont adóalapját a CSED, a GYED vagy az örökbefogadói díj kedvezményével. </a:t>
            </a:r>
            <a:r>
              <a:rPr lang="hu-HU" sz="2800" dirty="0" smtClean="0"/>
              <a:t>„  </a:t>
            </a:r>
            <a:r>
              <a:rPr lang="hu-HU" sz="1000" dirty="0">
                <a:latin typeface="Century Gothic" panose="020B0502020202020204" pitchFamily="34" charset="0"/>
              </a:rPr>
              <a:t>nav.gov.hu</a:t>
            </a:r>
          </a:p>
          <a:p>
            <a:endParaRPr lang="hu-HU" sz="28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124024953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698913" y="1038748"/>
            <a:ext cx="10491267" cy="4462760"/>
          </a:xfrm>
          <a:prstGeom prst="rect">
            <a:avLst/>
          </a:prstGeom>
        </p:spPr>
        <p:txBody>
          <a:bodyPr wrap="square">
            <a:spAutoFit/>
          </a:bodyPr>
          <a:lstStyle/>
          <a:p>
            <a:r>
              <a:rPr lang="hu-HU" sz="2400" b="1" dirty="0" smtClean="0">
                <a:latin typeface="Century Gothic" panose="020B0502020202020204" pitchFamily="34" charset="0"/>
              </a:rPr>
              <a:t>Személyi 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25 </a:t>
            </a:r>
            <a:r>
              <a:rPr lang="hu-HU" sz="2000" dirty="0">
                <a:latin typeface="Century Gothic" panose="020B0502020202020204" pitchFamily="34" charset="0"/>
              </a:rPr>
              <a:t>év alatti fiatalok </a:t>
            </a:r>
            <a:r>
              <a:rPr lang="hu-HU" sz="2000" dirty="0" smtClean="0">
                <a:latin typeface="Century Gothic" panose="020B0502020202020204" pitchFamily="34" charset="0"/>
              </a:rPr>
              <a:t>kedvezménye</a:t>
            </a:r>
            <a:endParaRPr lang="hu-HU" sz="2000" dirty="0">
              <a:latin typeface="Century Gothic" panose="020B0502020202020204" pitchFamily="34" charset="0"/>
            </a:endParaRPr>
          </a:p>
          <a:p>
            <a:endParaRPr lang="hu-HU" sz="2000" dirty="0">
              <a:latin typeface="Century Gothic" panose="020B0502020202020204" pitchFamily="34" charset="0"/>
            </a:endParaRPr>
          </a:p>
          <a:p>
            <a:r>
              <a:rPr lang="hu-HU" sz="2000" dirty="0" smtClean="0">
                <a:latin typeface="Century Gothic" panose="020B0502020202020204" pitchFamily="34" charset="0"/>
              </a:rPr>
              <a:t>„A </a:t>
            </a:r>
            <a:r>
              <a:rPr lang="hu-HU" sz="2000" dirty="0">
                <a:latin typeface="Century Gothic" panose="020B0502020202020204" pitchFamily="34" charset="0"/>
              </a:rPr>
              <a:t>25. életévét be nem töltött fiatal csökkentheti az összevont adóalapját a 25 év alatti fiatalok kedvezményével (a továbbiakban: fiatalok kedvezménye). A kedvezményre jogosult fiatalnak nem kell személyi jövedelemadót fizetnie a kedvezmény havi összegéig a jogosultságának időszakában, a törvényben meghatározott, összevont adóalapba tartozó jövedelmei után.” </a:t>
            </a:r>
            <a:r>
              <a:rPr lang="hu-HU" sz="1000" dirty="0">
                <a:latin typeface="Century Gothic" panose="020B0502020202020204" pitchFamily="34" charset="0"/>
              </a:rPr>
              <a:t>nav.gov.hu</a:t>
            </a:r>
          </a:p>
          <a:p>
            <a:r>
              <a:rPr lang="hu-HU" sz="2000" dirty="0" smtClean="0">
                <a:latin typeface="Century Gothic" panose="020B0502020202020204" pitchFamily="34" charset="0"/>
              </a:rPr>
              <a:t/>
            </a:r>
            <a:br>
              <a:rPr lang="hu-HU" sz="2000" dirty="0" smtClean="0">
                <a:latin typeface="Century Gothic" panose="020B0502020202020204" pitchFamily="34" charset="0"/>
              </a:rPr>
            </a:br>
            <a:r>
              <a:rPr lang="hu-HU" sz="2000" dirty="0" smtClean="0">
                <a:latin typeface="Century Gothic" panose="020B0502020202020204" pitchFamily="34" charset="0"/>
              </a:rPr>
              <a:t/>
            </a:r>
            <a:br>
              <a:rPr lang="hu-HU" sz="2000" dirty="0" smtClean="0">
                <a:latin typeface="Century Gothic" panose="020B0502020202020204" pitchFamily="34" charset="0"/>
              </a:rPr>
            </a:br>
            <a:endParaRPr lang="hu-HU" sz="2000" dirty="0">
              <a:latin typeface="Century Gothic" panose="020B0502020202020204" pitchFamily="34" charset="0"/>
            </a:endParaRPr>
          </a:p>
          <a:p>
            <a:endParaRPr lang="hu-HU" dirty="0"/>
          </a:p>
          <a:p>
            <a:endParaRPr lang="hu-HU" dirty="0"/>
          </a:p>
        </p:txBody>
      </p:sp>
      <p:pic>
        <p:nvPicPr>
          <p:cNvPr id="8194" name="Picture 2" descr="#happybirthday #happy #birthday #szja #magyarok #magyar #25 #szjakedvezmén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6260" y="3976551"/>
            <a:ext cx="1290049" cy="2303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664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734082" y="440871"/>
            <a:ext cx="10491267" cy="7232749"/>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25 </a:t>
            </a:r>
            <a:r>
              <a:rPr lang="hu-HU" sz="2000" dirty="0">
                <a:latin typeface="Century Gothic" panose="020B0502020202020204" pitchFamily="34" charset="0"/>
              </a:rPr>
              <a:t>év alatti fiatalok kedvezménye, </a:t>
            </a:r>
          </a:p>
          <a:p>
            <a:endParaRPr lang="hu-HU" sz="2000" dirty="0" smtClean="0">
              <a:latin typeface="Century Gothic" panose="020B0502020202020204" pitchFamily="34" charset="0"/>
            </a:endParaRPr>
          </a:p>
          <a:p>
            <a:r>
              <a:rPr lang="hu-HU" sz="2000" dirty="0" smtClean="0">
                <a:latin typeface="Century Gothic" panose="020B0502020202020204" pitchFamily="34" charset="0"/>
              </a:rPr>
              <a:t>„A 25 év alatti fiatalok kedvezményének összege havonta legfeljebb a Központi Statisztikai Hivatal által a Hivatalos Értesítőben a tárgyévet megelőző év július hónapjára vonatkozóan közzétett, teljes munkaidőben alkalmazásban állókra tekintettel megállapított bruttó átlagkereset. </a:t>
            </a:r>
          </a:p>
          <a:p>
            <a:r>
              <a:rPr lang="hu-HU" sz="2000" dirty="0" smtClean="0">
                <a:latin typeface="Century Gothic" panose="020B0502020202020204" pitchFamily="34" charset="0"/>
              </a:rPr>
              <a:t>A kedvezmény havi összege 2025- </a:t>
            </a:r>
            <a:r>
              <a:rPr lang="hu-HU" sz="2000" dirty="0" err="1" smtClean="0">
                <a:latin typeface="Century Gothic" panose="020B0502020202020204" pitchFamily="34" charset="0"/>
              </a:rPr>
              <a:t>ben</a:t>
            </a:r>
            <a:r>
              <a:rPr lang="hu-HU" sz="2000" dirty="0" smtClean="0">
                <a:latin typeface="Century Gothic" panose="020B0502020202020204" pitchFamily="34" charset="0"/>
              </a:rPr>
              <a:t> 656 785 forint, ami 98 518 forinttal csökkentheti a fizetendő adót. </a:t>
            </a:r>
          </a:p>
          <a:p>
            <a:r>
              <a:rPr lang="hu-HU" sz="2000" dirty="0" smtClean="0">
                <a:latin typeface="Century Gothic" panose="020B0502020202020204" pitchFamily="34" charset="0"/>
              </a:rPr>
              <a:t>A jogosult által az adóévben érvényesíthető kedvezmény összege a kedvezmény alapját képező jövedelme, de legfeljebb a jogosultsági hónapok számának és 2025-ben a 656 785 forint a szorzata. Ha a jogosultság a teljes adóévben fennáll, akkor az adóalap legfeljebb 7 881 420 forinttal csökkenthető, ami adóban kifejezve 1 182 213 forintot jelent. </a:t>
            </a:r>
          </a:p>
          <a:p>
            <a:r>
              <a:rPr lang="hu-HU" sz="2000" dirty="0" smtClean="0">
                <a:latin typeface="Century Gothic" panose="020B0502020202020204" pitchFamily="34" charset="0"/>
              </a:rPr>
              <a:t>Jogosultsági hónapként azok a hónapok vehetők figyelembe, amelyekben a fiatal a 25. életévét nem töltötte be, utoljára pedig a 25. életéve betöltésének </a:t>
            </a:r>
            <a:r>
              <a:rPr lang="hu-HU" sz="2000" dirty="0">
                <a:latin typeface="Century Gothic" panose="020B0502020202020204" pitchFamily="34" charset="0"/>
              </a:rPr>
              <a:t>hónapja”</a:t>
            </a:r>
            <a:br>
              <a:rPr lang="hu-HU" sz="2000" dirty="0">
                <a:latin typeface="Century Gothic" panose="020B0502020202020204" pitchFamily="34" charset="0"/>
              </a:rPr>
            </a:br>
            <a:r>
              <a:rPr lang="hu-HU" sz="1000" dirty="0">
                <a:latin typeface="Century Gothic" panose="020B0502020202020204" pitchFamily="34" charset="0"/>
              </a:rPr>
              <a:t>nav.gov.hu</a:t>
            </a:r>
          </a:p>
          <a:p>
            <a:r>
              <a:rPr lang="hu-HU" sz="2000" dirty="0" smtClean="0">
                <a:latin typeface="Century Gothic" panose="020B0502020202020204" pitchFamily="34" charset="0"/>
              </a:rPr>
              <a:t/>
            </a:r>
            <a:br>
              <a:rPr lang="hu-HU" sz="2000" dirty="0" smtClean="0">
                <a:latin typeface="Century Gothic" panose="020B0502020202020204" pitchFamily="34" charset="0"/>
              </a:rPr>
            </a:br>
            <a:r>
              <a:rPr lang="hu-HU" sz="2000" dirty="0" smtClean="0">
                <a:latin typeface="Century Gothic" panose="020B0502020202020204" pitchFamily="34" charset="0"/>
              </a:rPr>
              <a:t/>
            </a:r>
            <a:br>
              <a:rPr lang="hu-HU" sz="2000" dirty="0" smtClean="0">
                <a:latin typeface="Century Gothic" panose="020B0502020202020204" pitchFamily="34" charset="0"/>
              </a:rPr>
            </a:br>
            <a:endParaRPr lang="hu-HU" sz="20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80823317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5755422"/>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30 </a:t>
            </a:r>
            <a:r>
              <a:rPr lang="hu-HU" sz="2000" dirty="0">
                <a:latin typeface="Century Gothic" panose="020B0502020202020204" pitchFamily="34" charset="0"/>
              </a:rPr>
              <a:t>év alatti anyák </a:t>
            </a:r>
            <a:r>
              <a:rPr lang="hu-HU" sz="2000" dirty="0" smtClean="0">
                <a:latin typeface="Century Gothic" panose="020B0502020202020204" pitchFamily="34" charset="0"/>
              </a:rPr>
              <a:t>kedvezménye </a:t>
            </a:r>
          </a:p>
          <a:p>
            <a:endParaRPr lang="hu-HU" sz="2000" dirty="0" smtClean="0"/>
          </a:p>
          <a:p>
            <a:r>
              <a:rPr lang="hu-HU" sz="2000" dirty="0" smtClean="0"/>
              <a:t>„2023</a:t>
            </a:r>
            <a:r>
              <a:rPr lang="hu-HU" sz="2000" dirty="0"/>
              <a:t>. január 1-től a kedvezményt érvényesítheti a 30 év alatti anya a NÉTAK-</a:t>
            </a:r>
            <a:r>
              <a:rPr lang="hu-HU" sz="2000" dirty="0" err="1"/>
              <a:t>ot</a:t>
            </a:r>
            <a:r>
              <a:rPr lang="hu-HU" sz="2000" dirty="0"/>
              <a:t>, a három gyermeket nevelő anyák kedvezményét, a csecsemőgondozási díj, a gyermekgondozási díj és az örökbefogadói díj kedvezményét és a fiatalok kedvezményét követő, a személyi kedvezményt, az első házasok kedvezményét, illetve a családi kedvezményt megelőző sorrendben, akár már év közben, az adóelőleg megállapításakor. </a:t>
            </a:r>
          </a:p>
          <a:p>
            <a:endParaRPr lang="hu-HU" sz="2000" dirty="0" smtClean="0"/>
          </a:p>
          <a:p>
            <a:r>
              <a:rPr lang="hu-HU" sz="2000" dirty="0" smtClean="0"/>
              <a:t> </a:t>
            </a:r>
            <a:r>
              <a:rPr lang="hu-HU" sz="2000" dirty="0"/>
              <a:t>Ki jogosult a kedvezményre? </a:t>
            </a:r>
            <a:endParaRPr lang="hu-HU" sz="2000" dirty="0" smtClean="0"/>
          </a:p>
          <a:p>
            <a:r>
              <a:rPr lang="hu-HU" sz="2000" dirty="0" smtClean="0"/>
              <a:t>A </a:t>
            </a:r>
            <a:r>
              <a:rPr lang="hu-HU" sz="2000" dirty="0"/>
              <a:t>kedvezményre jogosult az a 25. életévét betöltött 30 év alatti anya, aki </a:t>
            </a:r>
            <a:endParaRPr lang="hu-HU" sz="2000" dirty="0" smtClean="0"/>
          </a:p>
          <a:p>
            <a:pPr marL="342900" indent="-342900">
              <a:buFontTx/>
              <a:buChar char="-"/>
            </a:pPr>
            <a:r>
              <a:rPr lang="hu-HU" sz="2000" dirty="0" smtClean="0"/>
              <a:t>az </a:t>
            </a:r>
            <a:r>
              <a:rPr lang="hu-HU" sz="2000" dirty="0"/>
              <a:t>Szja tv. 29/A. § (3) bekezdés a) pontja szerint a vér szerinti vagy örökbe fogadott gyermekére tekintettel, vagy </a:t>
            </a:r>
            <a:endParaRPr lang="hu-HU" sz="2000" dirty="0" smtClean="0"/>
          </a:p>
          <a:p>
            <a:pPr marL="342900" indent="-342900">
              <a:buFontTx/>
              <a:buChar char="-"/>
            </a:pPr>
            <a:r>
              <a:rPr lang="hu-HU" sz="2000" dirty="0" smtClean="0"/>
              <a:t> </a:t>
            </a:r>
            <a:r>
              <a:rPr lang="hu-HU" sz="2000" dirty="0"/>
              <a:t>az Szja tv. 29/A. § (3) bekezdés b) pontja szerint magzatra tekintettel családi kedvezmény érvényesítésére jogosult</a:t>
            </a:r>
            <a:r>
              <a:rPr lang="hu-HU" sz="2000" dirty="0" smtClean="0"/>
              <a:t>.” </a:t>
            </a:r>
            <a:r>
              <a:rPr lang="hu-HU" sz="2000" dirty="0">
                <a:latin typeface="Century Gothic" panose="020B0502020202020204" pitchFamily="34" charset="0"/>
              </a:rPr>
              <a:t>nav.gov.hu</a:t>
            </a:r>
          </a:p>
          <a:p>
            <a:pPr marL="342900" indent="-342900">
              <a:buFontTx/>
              <a:buChar char="-"/>
            </a:pPr>
            <a:endParaRPr lang="hu-HU" sz="24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8187475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600364" y="984343"/>
            <a:ext cx="10991536" cy="5078313"/>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személyi </a:t>
            </a:r>
            <a:r>
              <a:rPr lang="hu-HU" sz="2000" dirty="0">
                <a:latin typeface="Century Gothic" panose="020B0502020202020204" pitchFamily="34" charset="0"/>
              </a:rPr>
              <a:t>kedvezmény, </a:t>
            </a:r>
          </a:p>
          <a:p>
            <a:endParaRPr lang="hu-HU" sz="2000" dirty="0" smtClean="0"/>
          </a:p>
          <a:p>
            <a:r>
              <a:rPr lang="hu-HU" sz="2000" dirty="0" smtClean="0"/>
              <a:t>„A </a:t>
            </a:r>
            <a:r>
              <a:rPr lang="hu-HU" sz="2000" dirty="0"/>
              <a:t>kedvezmény összege jogosultsági hónaponként a minimálbér egyharmadának száz forintra kerekített összege, azaz 2025-ben havi 96 900 </a:t>
            </a:r>
            <a:r>
              <a:rPr lang="hu-HU" sz="2000" dirty="0" smtClean="0"/>
              <a:t>forint</a:t>
            </a:r>
          </a:p>
          <a:p>
            <a:r>
              <a:rPr lang="hu-HU" sz="2000" dirty="0" smtClean="0"/>
              <a:t>Ha </a:t>
            </a:r>
            <a:r>
              <a:rPr lang="hu-HU" sz="2000" dirty="0"/>
              <a:t>a jogosultság a teljes adóévben fennáll, akkor a teljes évre 1 162 800 forinttal csökkenthető az összevont adóalap. </a:t>
            </a:r>
            <a:r>
              <a:rPr lang="hu-HU" sz="2000" dirty="0" smtClean="0"/>
              <a:t>Adóban </a:t>
            </a:r>
            <a:r>
              <a:rPr lang="hu-HU" sz="2000" dirty="0"/>
              <a:t>kifejezve ez 174 420 forint. </a:t>
            </a:r>
            <a:endParaRPr lang="hu-HU" sz="2000" dirty="0" smtClean="0"/>
          </a:p>
          <a:p>
            <a:endParaRPr lang="hu-HU" sz="2000" dirty="0" smtClean="0"/>
          </a:p>
          <a:p>
            <a:r>
              <a:rPr lang="hu-HU" sz="2000" dirty="0" smtClean="0"/>
              <a:t>Súlyosan </a:t>
            </a:r>
            <a:r>
              <a:rPr lang="hu-HU" sz="2000" dirty="0"/>
              <a:t>fogyatékos személynek számít, aki </a:t>
            </a:r>
            <a:endParaRPr lang="hu-HU" sz="2000" dirty="0" smtClean="0"/>
          </a:p>
          <a:p>
            <a:r>
              <a:rPr lang="hu-HU" sz="2000" dirty="0" smtClean="0"/>
              <a:t>–  </a:t>
            </a:r>
            <a:r>
              <a:rPr lang="hu-HU" sz="2000" dirty="0"/>
              <a:t>a súlyos fogyatékosságnak minősülő betegségekről szóló 335/2009. (XII. 29.) Korm. rendeletben felsorolt betegségek valamelyikében szenved, továbbá </a:t>
            </a:r>
            <a:endParaRPr lang="hu-HU" sz="2000" dirty="0" smtClean="0"/>
          </a:p>
          <a:p>
            <a:pPr marL="342900" indent="-342900">
              <a:buFontTx/>
              <a:buChar char="-"/>
            </a:pPr>
            <a:r>
              <a:rPr lang="hu-HU" sz="2000" dirty="0" smtClean="0"/>
              <a:t>rokkantsági </a:t>
            </a:r>
            <a:r>
              <a:rPr lang="hu-HU" sz="2000" dirty="0"/>
              <a:t>járadékban vagy </a:t>
            </a:r>
            <a:r>
              <a:rPr lang="hu-HU" sz="2000" dirty="0" smtClean="0"/>
              <a:t>–</a:t>
            </a:r>
          </a:p>
          <a:p>
            <a:pPr marL="342900" indent="-342900">
              <a:buFontTx/>
              <a:buChar char="-"/>
            </a:pPr>
            <a:r>
              <a:rPr lang="hu-HU" sz="2000" dirty="0" smtClean="0"/>
              <a:t> </a:t>
            </a:r>
            <a:r>
              <a:rPr lang="hu-HU" sz="2000" dirty="0"/>
              <a:t>fogyatékossági támogatásban részesül</a:t>
            </a:r>
            <a:r>
              <a:rPr lang="hu-HU" sz="2000" dirty="0" smtClean="0"/>
              <a:t>.” </a:t>
            </a:r>
            <a:r>
              <a:rPr lang="hu-HU" sz="1000" dirty="0" smtClean="0"/>
              <a:t>NAV.GOV.HU</a:t>
            </a:r>
            <a:endParaRPr lang="hu-HU" sz="10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10712348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4493538"/>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smtClean="0">
                <a:latin typeface="Century Gothic" panose="020B0502020202020204" pitchFamily="34" charset="0"/>
              </a:rPr>
              <a:t>Első </a:t>
            </a:r>
            <a:r>
              <a:rPr lang="hu-HU" sz="2000" dirty="0">
                <a:latin typeface="Century Gothic" panose="020B0502020202020204" pitchFamily="34" charset="0"/>
              </a:rPr>
              <a:t>házasok kedvezménye, </a:t>
            </a:r>
          </a:p>
          <a:p>
            <a:r>
              <a:rPr lang="hu-HU" sz="2000" dirty="0" smtClean="0">
                <a:latin typeface="Century Gothic" panose="020B0502020202020204" pitchFamily="34" charset="0"/>
              </a:rPr>
              <a:t>„Az </a:t>
            </a:r>
            <a:r>
              <a:rPr lang="hu-HU" sz="2000" dirty="0">
                <a:latin typeface="Century Gothic" panose="020B0502020202020204" pitchFamily="34" charset="0"/>
              </a:rPr>
              <a:t>első házasok kedvezményének érvényesítésére a házaspár akkor jogosult, ha legalább egyiküknek ez az első házassága. Mindez azt jelenti, hogy a házaspár azon tagja is jogosult e kedvezmény érvényesítésére, megosztására, akinek nem ez az első házassága. A kedvezmény igénybevétele nincs életkorhoz kötve</a:t>
            </a:r>
            <a:r>
              <a:rPr lang="hu-HU" sz="2000" dirty="0" smtClean="0">
                <a:latin typeface="Century Gothic" panose="020B0502020202020204" pitchFamily="34" charset="0"/>
              </a:rPr>
              <a:t>.</a:t>
            </a:r>
          </a:p>
          <a:p>
            <a:endParaRPr lang="hu-HU" sz="2000" dirty="0">
              <a:latin typeface="Century Gothic" panose="020B0502020202020204" pitchFamily="34" charset="0"/>
            </a:endParaRPr>
          </a:p>
          <a:p>
            <a:r>
              <a:rPr lang="hu-HU" sz="2000" dirty="0">
                <a:latin typeface="Century Gothic" panose="020B0502020202020204" pitchFamily="34" charset="0"/>
              </a:rPr>
              <a:t>A házastársak által együttesen érvényesíthető első házasok kedvezményének összege jogosultsági hónaponként 33 335 forint, ami azt jelenti, hogy az általuk fizetendő adó összege 5 ezer forinttal csökken.</a:t>
            </a:r>
          </a:p>
          <a:p>
            <a:endParaRPr lang="hu-HU" dirty="0" smtClean="0"/>
          </a:p>
          <a:p>
            <a:r>
              <a:rPr lang="hu-HU" sz="2000" dirty="0">
                <a:latin typeface="Century Gothic" panose="020B0502020202020204" pitchFamily="34" charset="0"/>
              </a:rPr>
              <a:t>A házasságkötést követő hónaptól  érvényesíthető” </a:t>
            </a:r>
            <a:r>
              <a:rPr lang="hu-HU" sz="1000" dirty="0">
                <a:latin typeface="Century Gothic" panose="020B0502020202020204" pitchFamily="34" charset="0"/>
              </a:rPr>
              <a:t>nav.gov.hu</a:t>
            </a:r>
          </a:p>
          <a:p>
            <a:endParaRPr lang="hu-HU" sz="2000" dirty="0">
              <a:latin typeface="Century Gothic" panose="020B0502020202020204" pitchFamily="34" charset="0"/>
            </a:endParaRPr>
          </a:p>
        </p:txBody>
      </p:sp>
    </p:spTree>
    <p:extLst>
      <p:ext uri="{BB962C8B-B14F-4D97-AF65-F5344CB8AC3E}">
        <p14:creationId xmlns:p14="http://schemas.microsoft.com/office/powerpoint/2010/main" val="30845603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6370975"/>
          </a:xfrm>
          <a:prstGeom prst="rect">
            <a:avLst/>
          </a:prstGeom>
        </p:spPr>
        <p:txBody>
          <a:bodyPr wrap="square">
            <a:spAutoFit/>
          </a:bodyPr>
          <a:lstStyle/>
          <a:p>
            <a:r>
              <a:rPr lang="hu-HU" sz="2400" b="1" dirty="0" smtClean="0">
                <a:latin typeface="Century Gothic" panose="020B0502020202020204" pitchFamily="34" charset="0"/>
              </a:rPr>
              <a:t>Személyijövedelemadó kedvezmények 2025.10.01-től:</a:t>
            </a:r>
          </a:p>
          <a:p>
            <a:endParaRPr lang="hu-HU" sz="2400" b="1" dirty="0">
              <a:latin typeface="Century Gothic" panose="020B0502020202020204" pitchFamily="34" charset="0"/>
            </a:endParaRPr>
          </a:p>
          <a:p>
            <a:r>
              <a:rPr lang="hu-HU" sz="2000" dirty="0">
                <a:latin typeface="Century Gothic" panose="020B0502020202020204" pitchFamily="34" charset="0"/>
              </a:rPr>
              <a:t>C</a:t>
            </a:r>
            <a:r>
              <a:rPr lang="hu-HU" sz="2000" dirty="0" smtClean="0">
                <a:latin typeface="Century Gothic" panose="020B0502020202020204" pitchFamily="34" charset="0"/>
              </a:rPr>
              <a:t>saládi kedvezmény</a:t>
            </a:r>
          </a:p>
          <a:p>
            <a:endParaRPr lang="hu-HU" sz="2000" dirty="0">
              <a:latin typeface="Century Gothic" panose="020B0502020202020204" pitchFamily="34" charset="0"/>
            </a:endParaRPr>
          </a:p>
          <a:p>
            <a:r>
              <a:rPr lang="hu-HU" sz="2000" dirty="0" smtClean="0"/>
              <a:t>„A </a:t>
            </a:r>
            <a:r>
              <a:rPr lang="hu-HU" sz="2000" dirty="0"/>
              <a:t>családi kedvezmény az összevont adóalapot csökkentő olyan adóalapkedvezmény, amelyet a jogosult – jogosultsági hónaponként – az eltartottak számától függően a kedvezményezett eltartottak után érvényesíthet, minden más kedvezményt követő sorrendben</a:t>
            </a:r>
            <a:r>
              <a:rPr lang="hu-HU" sz="2000" dirty="0" smtClean="0"/>
              <a:t>.</a:t>
            </a:r>
          </a:p>
          <a:p>
            <a:endParaRPr lang="hu-HU" sz="2000" dirty="0">
              <a:latin typeface="Century Gothic" panose="020B0502020202020204" pitchFamily="34" charset="0"/>
            </a:endParaRPr>
          </a:p>
          <a:p>
            <a:r>
              <a:rPr lang="hu-HU" sz="2000" dirty="0"/>
              <a:t>2025. július 1. és december 31. között</a:t>
            </a:r>
            <a:r>
              <a:rPr lang="hu-HU" sz="2000" dirty="0" smtClean="0"/>
              <a:t>:</a:t>
            </a:r>
          </a:p>
          <a:p>
            <a:r>
              <a:rPr lang="hu-HU" sz="2000" dirty="0" smtClean="0"/>
              <a:t> </a:t>
            </a:r>
            <a:r>
              <a:rPr lang="hu-HU" sz="2000" dirty="0"/>
              <a:t>• 1 eltartott esetén 100 000 forint</a:t>
            </a:r>
            <a:r>
              <a:rPr lang="hu-HU" sz="2000" dirty="0" smtClean="0"/>
              <a:t>,</a:t>
            </a:r>
          </a:p>
          <a:p>
            <a:r>
              <a:rPr lang="hu-HU" sz="2000" dirty="0" smtClean="0"/>
              <a:t> • </a:t>
            </a:r>
            <a:r>
              <a:rPr lang="hu-HU" sz="2000" dirty="0"/>
              <a:t>2 eltartott esetén 200 000 forint, </a:t>
            </a:r>
            <a:endParaRPr lang="hu-HU" sz="2000" dirty="0" smtClean="0"/>
          </a:p>
          <a:p>
            <a:r>
              <a:rPr lang="hu-HU" sz="2000" dirty="0"/>
              <a:t> </a:t>
            </a:r>
            <a:r>
              <a:rPr lang="hu-HU" sz="2000" dirty="0" smtClean="0"/>
              <a:t>• </a:t>
            </a:r>
            <a:r>
              <a:rPr lang="hu-HU" sz="2000" dirty="0"/>
              <a:t>3 (és minden további) eltartott esetén 330 000 forint</a:t>
            </a:r>
            <a:r>
              <a:rPr lang="hu-HU" sz="2000" dirty="0" smtClean="0"/>
              <a:t>.</a:t>
            </a:r>
          </a:p>
          <a:p>
            <a:endParaRPr lang="hu-HU" sz="2000" dirty="0">
              <a:latin typeface="Century Gothic" panose="020B0502020202020204" pitchFamily="34" charset="0"/>
            </a:endParaRPr>
          </a:p>
          <a:p>
            <a:r>
              <a:rPr lang="hu-HU" sz="2000" dirty="0"/>
              <a:t>A tartósan beteg, illetve súlyosan fogyatékos személynek minősülő kedvezményezett eltartott gyermek után jogosultsági hónaponként a kedvezmény havi összege 2025 július 1. és december 31. között 100 000 forinttal emelt összegben vehető </a:t>
            </a:r>
            <a:r>
              <a:rPr lang="hu-HU" sz="2000" dirty="0" smtClean="0"/>
              <a:t>igénybe” </a:t>
            </a:r>
            <a:r>
              <a:rPr lang="hu-HU" sz="2000" dirty="0">
                <a:latin typeface="Century Gothic" panose="020B0502020202020204" pitchFamily="34" charset="0"/>
              </a:rPr>
              <a:t>nav.gov.hu</a:t>
            </a:r>
          </a:p>
          <a:p>
            <a:endParaRPr lang="hu-HU" sz="2000" dirty="0" smtClean="0">
              <a:latin typeface="Century Gothic" panose="020B0502020202020204" pitchFamily="34" charset="0"/>
            </a:endParaRPr>
          </a:p>
          <a:p>
            <a:endParaRPr lang="hu-HU" sz="2400" dirty="0">
              <a:latin typeface="Century Gothic" panose="020B0502020202020204" pitchFamily="34" charset="0"/>
            </a:endParaRPr>
          </a:p>
          <a:p>
            <a:endParaRPr lang="hu-HU" dirty="0"/>
          </a:p>
          <a:p>
            <a:endParaRPr lang="hu-HU" dirty="0"/>
          </a:p>
        </p:txBody>
      </p:sp>
    </p:spTree>
    <p:extLst>
      <p:ext uri="{BB962C8B-B14F-4D97-AF65-F5344CB8AC3E}">
        <p14:creationId xmlns:p14="http://schemas.microsoft.com/office/powerpoint/2010/main" val="32664258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5262979"/>
          </a:xfrm>
          <a:prstGeom prst="rect">
            <a:avLst/>
          </a:prstGeom>
        </p:spPr>
        <p:txBody>
          <a:bodyPr wrap="square">
            <a:spAutoFit/>
          </a:bodyPr>
          <a:lstStyle/>
          <a:p>
            <a:r>
              <a:rPr lang="hu-HU" sz="2400" b="1" dirty="0" smtClean="0">
                <a:latin typeface="Century Gothic" panose="020B0502020202020204" pitchFamily="34" charset="0"/>
              </a:rPr>
              <a:t>Szociális hozzájárulási adó kedvezmények:</a:t>
            </a:r>
          </a:p>
          <a:p>
            <a:endParaRPr lang="hu-HU" sz="2400" b="1" dirty="0">
              <a:latin typeface="Century Gothic" panose="020B0502020202020204" pitchFamily="34" charset="0"/>
            </a:endParaRPr>
          </a:p>
          <a:p>
            <a:r>
              <a:rPr lang="hu-HU" sz="2000" dirty="0" smtClean="0"/>
              <a:t>„A </a:t>
            </a:r>
            <a:r>
              <a:rPr lang="hu-HU" sz="2000" dirty="0"/>
              <a:t>szakképzettséget nem igénylő, mezőgazdasági munkakörben foglalkoztatott munkavállalók után érvényesíthető adókedvezmény  (</a:t>
            </a:r>
            <a:r>
              <a:rPr lang="hu-HU" dirty="0"/>
              <a:t>A kedvezmény a munkavállalót az adómegállapítási időszakra megillető, az adóalap megállapításánál figyelembe vett, a munkavállalót terhelő </a:t>
            </a:r>
            <a:r>
              <a:rPr lang="hu-HU" dirty="0" err="1"/>
              <a:t>közterhekkel</a:t>
            </a:r>
            <a:r>
              <a:rPr lang="hu-HU" dirty="0"/>
              <a:t> és más levonásokkal nem csökkentett (bruttó munkabér), de legfeljebb a minimálbér utáni 13 százalékos adómérték 50 </a:t>
            </a:r>
            <a:r>
              <a:rPr lang="hu-HU" dirty="0" smtClean="0"/>
              <a:t>százaléka)”</a:t>
            </a:r>
          </a:p>
          <a:p>
            <a:endParaRPr lang="hu-HU" sz="2000" dirty="0">
              <a:latin typeface="Century Gothic" panose="020B0502020202020204" pitchFamily="34" charset="0"/>
            </a:endParaRPr>
          </a:p>
          <a:p>
            <a:r>
              <a:rPr lang="hu-HU" sz="2400" dirty="0"/>
              <a:t>A munkaerőpiacra lépők után érvényesíthető </a:t>
            </a:r>
            <a:r>
              <a:rPr lang="hu-HU" sz="2400" dirty="0" smtClean="0"/>
              <a:t>adókedvezmény</a:t>
            </a:r>
          </a:p>
          <a:p>
            <a:r>
              <a:rPr lang="hu-HU" dirty="0" smtClean="0"/>
              <a:t>„2024</a:t>
            </a:r>
            <a:r>
              <a:rPr lang="hu-HU" dirty="0"/>
              <a:t>. augusztus 1-jétől a kedvezmény érvényesítési időszaka 3 évről 18 hónapra csökkent</a:t>
            </a:r>
            <a:r>
              <a:rPr lang="hu-HU" dirty="0" smtClean="0"/>
              <a:t>. </a:t>
            </a:r>
            <a:r>
              <a:rPr lang="hu-HU" dirty="0"/>
              <a:t>A kedvezmény a munkavállalót az adómegállapítási időszakra megillető, az adóalap megállapításánál figyelembe vett, a munkavállalót terhelő </a:t>
            </a:r>
            <a:r>
              <a:rPr lang="hu-HU" dirty="0" err="1"/>
              <a:t>közterhekkel</a:t>
            </a:r>
            <a:r>
              <a:rPr lang="hu-HU" dirty="0"/>
              <a:t> és más levonásokkal nem csökkentett (bruttó) munkabér, </a:t>
            </a:r>
            <a:r>
              <a:rPr lang="hu-HU" dirty="0" smtClean="0"/>
              <a:t>de</a:t>
            </a:r>
          </a:p>
          <a:p>
            <a:r>
              <a:rPr lang="hu-HU" dirty="0" smtClean="0"/>
              <a:t> </a:t>
            </a:r>
            <a:r>
              <a:rPr lang="hu-HU" dirty="0"/>
              <a:t>• legfeljebb a minimálbér 13 százaléka a foglalkoztatás első évében, </a:t>
            </a:r>
            <a:r>
              <a:rPr lang="hu-HU" dirty="0" smtClean="0"/>
              <a:t>és</a:t>
            </a:r>
          </a:p>
          <a:p>
            <a:r>
              <a:rPr lang="hu-HU" dirty="0" smtClean="0"/>
              <a:t> </a:t>
            </a:r>
            <a:r>
              <a:rPr lang="hu-HU" dirty="0"/>
              <a:t>• legfeljebb a minimálbér után a 13 százalékos adómérték 50 százalékával (6,5 %) megállapított összeg a foglalkoztatás további hat </a:t>
            </a:r>
            <a:r>
              <a:rPr lang="hu-HU" dirty="0" smtClean="0"/>
              <a:t>hónapjában” </a:t>
            </a:r>
            <a:r>
              <a:rPr lang="hu-HU" sz="1000" dirty="0">
                <a:latin typeface="Century Gothic" panose="020B0502020202020204" pitchFamily="34" charset="0"/>
              </a:rPr>
              <a:t>nav.gov.hu</a:t>
            </a:r>
          </a:p>
          <a:p>
            <a:endParaRPr lang="hu-HU" dirty="0" smtClean="0"/>
          </a:p>
          <a:p>
            <a:endParaRPr lang="hu-HU" sz="2400" dirty="0">
              <a:latin typeface="Century Gothic" panose="020B0502020202020204" pitchFamily="34" charset="0"/>
            </a:endParaRPr>
          </a:p>
          <a:p>
            <a:endParaRPr lang="hu-HU" dirty="0"/>
          </a:p>
        </p:txBody>
      </p:sp>
    </p:spTree>
    <p:extLst>
      <p:ext uri="{BB962C8B-B14F-4D97-AF65-F5344CB8AC3E}">
        <p14:creationId xmlns:p14="http://schemas.microsoft.com/office/powerpoint/2010/main" val="25568499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618308" y="918633"/>
            <a:ext cx="11190515" cy="5047536"/>
          </a:xfrm>
          <a:prstGeom prst="rect">
            <a:avLst/>
          </a:prstGeom>
        </p:spPr>
        <p:txBody>
          <a:bodyPr wrap="square">
            <a:spAutoFit/>
          </a:bodyPr>
          <a:lstStyle/>
          <a:p>
            <a:r>
              <a:rPr lang="hu-HU" sz="2400" b="1" dirty="0" smtClean="0">
                <a:latin typeface="Century Gothic" panose="020B0502020202020204" pitchFamily="34" charset="0"/>
              </a:rPr>
              <a:t>Szociális hozzájárulási adó kedvezmények:</a:t>
            </a:r>
          </a:p>
          <a:p>
            <a:endParaRPr lang="hu-HU" sz="2400" dirty="0">
              <a:latin typeface="Century Gothic" panose="020B0502020202020204" pitchFamily="34" charset="0"/>
            </a:endParaRPr>
          </a:p>
          <a:p>
            <a:r>
              <a:rPr lang="hu-HU" sz="2000" b="1" dirty="0">
                <a:latin typeface="Century Gothic" panose="020B0502020202020204" pitchFamily="34" charset="0"/>
              </a:rPr>
              <a:t>A három vagy több gyermeket nevelő munkaerőpiacra lépő nők utáni </a:t>
            </a:r>
            <a:r>
              <a:rPr lang="hu-HU" sz="2000" b="1" dirty="0" smtClean="0">
                <a:latin typeface="Century Gothic" panose="020B0502020202020204" pitchFamily="34" charset="0"/>
              </a:rPr>
              <a:t>adókedvezmény</a:t>
            </a:r>
          </a:p>
          <a:p>
            <a:endParaRPr lang="hu-HU" sz="2000" b="1" dirty="0" smtClean="0">
              <a:latin typeface="Century Gothic" panose="020B0502020202020204" pitchFamily="34" charset="0"/>
            </a:endParaRPr>
          </a:p>
          <a:p>
            <a:r>
              <a:rPr lang="hu-HU" dirty="0" smtClean="0">
                <a:latin typeface="Century Gothic" panose="020B0502020202020204" pitchFamily="34" charset="0"/>
              </a:rPr>
              <a:t>„adókedvezmény </a:t>
            </a:r>
            <a:r>
              <a:rPr lang="hu-HU" dirty="0">
                <a:latin typeface="Century Gothic" panose="020B0502020202020204" pitchFamily="34" charset="0"/>
              </a:rPr>
              <a:t>egyenlő a munkavállalót az adómegállapítási időszakra megillető, az adó alapjának megállapításánál figyelembe vett, a munkavállalót terhelő </a:t>
            </a:r>
            <a:r>
              <a:rPr lang="hu-HU" dirty="0" err="1">
                <a:latin typeface="Century Gothic" panose="020B0502020202020204" pitchFamily="34" charset="0"/>
              </a:rPr>
              <a:t>közterhekkel</a:t>
            </a:r>
            <a:r>
              <a:rPr lang="hu-HU" dirty="0">
                <a:latin typeface="Century Gothic" panose="020B0502020202020204" pitchFamily="34" charset="0"/>
              </a:rPr>
              <a:t> és más levonásokkal nem csökkentett (bruttó) munkabér, de legfeljebb a minimálbér után a 13 százalékos adómértékkel megállapított összeggel a foglalkoztatás első három évében </a:t>
            </a:r>
            <a:endParaRPr lang="hu-HU" dirty="0" smtClean="0">
              <a:latin typeface="Century Gothic" panose="020B0502020202020204" pitchFamily="34" charset="0"/>
            </a:endParaRPr>
          </a:p>
          <a:p>
            <a:r>
              <a:rPr lang="hu-HU" dirty="0" smtClean="0">
                <a:latin typeface="Century Gothic" panose="020B0502020202020204" pitchFamily="34" charset="0"/>
              </a:rPr>
              <a:t> </a:t>
            </a:r>
            <a:r>
              <a:rPr lang="hu-HU" dirty="0">
                <a:latin typeface="Century Gothic" panose="020B0502020202020204" pitchFamily="34" charset="0"/>
              </a:rPr>
              <a:t>és legfeljebb a minimálbér után a 13 százalék adómérték 50 százalékával megállapított összeggel a foglalkoztatás negyedik és ötödik évében</a:t>
            </a:r>
            <a:r>
              <a:rPr lang="hu-HU" dirty="0" smtClean="0">
                <a:latin typeface="Century Gothic" panose="020B0502020202020204" pitchFamily="34" charset="0"/>
              </a:rPr>
              <a:t>.” </a:t>
            </a:r>
            <a:r>
              <a:rPr lang="hu-HU" sz="1000" dirty="0">
                <a:latin typeface="Century Gothic" panose="020B0502020202020204" pitchFamily="34" charset="0"/>
              </a:rPr>
              <a:t>nav.gov.hu</a:t>
            </a:r>
          </a:p>
          <a:p>
            <a:endParaRPr lang="hu-HU" dirty="0">
              <a:latin typeface="Century Gothic" panose="020B0502020202020204" pitchFamily="34" charset="0"/>
            </a:endParaRPr>
          </a:p>
          <a:p>
            <a:endParaRPr lang="hu-HU" dirty="0" smtClean="0">
              <a:latin typeface="Century Gothic" panose="020B0502020202020204" pitchFamily="34" charset="0"/>
            </a:endParaRPr>
          </a:p>
          <a:p>
            <a:r>
              <a:rPr lang="hu-HU" b="1" dirty="0">
                <a:latin typeface="Century Gothic" panose="020B0502020202020204" pitchFamily="34" charset="0"/>
              </a:rPr>
              <a:t>A megváltozott munkaképességű személyek után érvényesíthető </a:t>
            </a:r>
            <a:r>
              <a:rPr lang="hu-HU" b="1" dirty="0" smtClean="0">
                <a:latin typeface="Century Gothic" panose="020B0502020202020204" pitchFamily="34" charset="0"/>
              </a:rPr>
              <a:t>adókedvezmény</a:t>
            </a:r>
          </a:p>
          <a:p>
            <a:endParaRPr lang="hu-HU" dirty="0">
              <a:latin typeface="Century Gothic" panose="020B0502020202020204" pitchFamily="34" charset="0"/>
            </a:endParaRPr>
          </a:p>
          <a:p>
            <a:r>
              <a:rPr lang="hu-HU" dirty="0">
                <a:latin typeface="Century Gothic" panose="020B0502020202020204" pitchFamily="34" charset="0"/>
              </a:rPr>
              <a:t>A kedvezmény az adómegállapítási időszakra a kifizető által a foglalkoztatott után megállapított </a:t>
            </a:r>
            <a:r>
              <a:rPr lang="hu-HU" dirty="0" smtClean="0">
                <a:latin typeface="Century Gothic" panose="020B0502020202020204" pitchFamily="34" charset="0"/>
              </a:rPr>
              <a:t>adóalap, </a:t>
            </a:r>
            <a:r>
              <a:rPr lang="hu-HU" dirty="0">
                <a:latin typeface="Century Gothic" panose="020B0502020202020204" pitchFamily="34" charset="0"/>
              </a:rPr>
              <a:t>de legfeljebb a minimálbér kétszeresének 13 százaléka</a:t>
            </a:r>
            <a:r>
              <a:rPr lang="hu-HU" dirty="0" smtClean="0">
                <a:latin typeface="Century Gothic" panose="020B0502020202020204" pitchFamily="34" charset="0"/>
              </a:rPr>
              <a:t>. </a:t>
            </a:r>
            <a:r>
              <a:rPr lang="hu-HU" sz="1000" dirty="0">
                <a:latin typeface="Century Gothic" panose="020B0502020202020204" pitchFamily="34" charset="0"/>
              </a:rPr>
              <a:t>nav.gov.hu</a:t>
            </a:r>
          </a:p>
          <a:p>
            <a:endParaRPr lang="hu-HU" dirty="0">
              <a:latin typeface="Century Gothic" panose="020B0502020202020204" pitchFamily="34" charset="0"/>
            </a:endParaRPr>
          </a:p>
        </p:txBody>
      </p:sp>
    </p:spTree>
    <p:extLst>
      <p:ext uri="{BB962C8B-B14F-4D97-AF65-F5344CB8AC3E}">
        <p14:creationId xmlns:p14="http://schemas.microsoft.com/office/powerpoint/2010/main" val="13402383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539931" y="901216"/>
            <a:ext cx="11190515" cy="3631763"/>
          </a:xfrm>
          <a:prstGeom prst="rect">
            <a:avLst/>
          </a:prstGeom>
        </p:spPr>
        <p:txBody>
          <a:bodyPr wrap="square">
            <a:spAutoFit/>
          </a:bodyPr>
          <a:lstStyle/>
          <a:p>
            <a:r>
              <a:rPr lang="hu-HU" sz="2400" b="1" dirty="0" smtClean="0">
                <a:latin typeface="Century Gothic" panose="020B0502020202020204" pitchFamily="34" charset="0"/>
              </a:rPr>
              <a:t>Szociális hozzájárulási adó kedvezmények:</a:t>
            </a:r>
          </a:p>
          <a:p>
            <a:endParaRPr lang="hu-HU" sz="2400" b="1" dirty="0">
              <a:latin typeface="Century Gothic" panose="020B0502020202020204" pitchFamily="34" charset="0"/>
            </a:endParaRPr>
          </a:p>
          <a:p>
            <a:endParaRPr lang="hu-HU" sz="2400" dirty="0">
              <a:latin typeface="Century Gothic" panose="020B0502020202020204" pitchFamily="34" charset="0"/>
            </a:endParaRPr>
          </a:p>
          <a:p>
            <a:r>
              <a:rPr lang="hu-HU" sz="2800" dirty="0" smtClean="0"/>
              <a:t>A </a:t>
            </a:r>
            <a:r>
              <a:rPr lang="hu-HU" sz="2800" dirty="0"/>
              <a:t>közfoglalkoztatás </a:t>
            </a:r>
            <a:r>
              <a:rPr lang="hu-HU" sz="2800" dirty="0" smtClean="0"/>
              <a:t>kedvezménye</a:t>
            </a:r>
          </a:p>
          <a:p>
            <a:endParaRPr lang="hu-HU" sz="2800" dirty="0"/>
          </a:p>
          <a:p>
            <a:r>
              <a:rPr lang="hu-HU" sz="2800" dirty="0"/>
              <a:t>Kutatók foglalkoztatása után érvényesíthető </a:t>
            </a:r>
            <a:r>
              <a:rPr lang="hu-HU" sz="2800" dirty="0" smtClean="0"/>
              <a:t>adókedvezmény</a:t>
            </a:r>
          </a:p>
          <a:p>
            <a:endParaRPr lang="hu-HU" sz="2800" dirty="0"/>
          </a:p>
          <a:p>
            <a:r>
              <a:rPr lang="hu-HU" sz="2800" dirty="0"/>
              <a:t>A kutatás-fejlesztési tevékenység után érvényesíthető adókedvezmény</a:t>
            </a:r>
          </a:p>
          <a:p>
            <a:endParaRPr lang="hu-HU" dirty="0"/>
          </a:p>
        </p:txBody>
      </p:sp>
    </p:spTree>
    <p:extLst>
      <p:ext uri="{BB962C8B-B14F-4D97-AF65-F5344CB8AC3E}">
        <p14:creationId xmlns:p14="http://schemas.microsoft.com/office/powerpoint/2010/main" val="19968848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020388" y="1449856"/>
            <a:ext cx="11190515" cy="2739211"/>
          </a:xfrm>
          <a:prstGeom prst="rect">
            <a:avLst/>
          </a:prstGeom>
        </p:spPr>
        <p:txBody>
          <a:bodyPr wrap="square">
            <a:spAutoFit/>
          </a:bodyPr>
          <a:lstStyle/>
          <a:p>
            <a:r>
              <a:rPr lang="hu-HU" sz="4000" b="1" dirty="0" smtClean="0">
                <a:latin typeface="Century Gothic" panose="020B0502020202020204" pitchFamily="34" charset="0"/>
              </a:rPr>
              <a:t>Foglalkoztatási formák</a:t>
            </a:r>
          </a:p>
          <a:p>
            <a:endParaRPr lang="hu-HU" sz="2400" b="1" dirty="0">
              <a:latin typeface="Century Gothic" panose="020B0502020202020204" pitchFamily="34" charset="0"/>
            </a:endParaRPr>
          </a:p>
          <a:p>
            <a:r>
              <a:rPr lang="hu-HU" sz="3600" dirty="0" smtClean="0">
                <a:latin typeface="Century Gothic" panose="020B0502020202020204" pitchFamily="34" charset="0"/>
              </a:rPr>
              <a:t>Munkaviszony</a:t>
            </a:r>
          </a:p>
          <a:p>
            <a:r>
              <a:rPr lang="hu-HU" sz="3600" dirty="0" smtClean="0">
                <a:latin typeface="Century Gothic" panose="020B0502020202020204" pitchFamily="34" charset="0"/>
              </a:rPr>
              <a:t>Társas vállalkozói jogviszony</a:t>
            </a:r>
          </a:p>
          <a:p>
            <a:r>
              <a:rPr lang="hu-HU" sz="3600" dirty="0" smtClean="0">
                <a:latin typeface="Century Gothic" panose="020B0502020202020204" pitchFamily="34" charset="0"/>
              </a:rPr>
              <a:t>Egyszerűsített foglalkoztatás</a:t>
            </a:r>
          </a:p>
        </p:txBody>
      </p:sp>
    </p:spTree>
    <p:extLst>
      <p:ext uri="{BB962C8B-B14F-4D97-AF65-F5344CB8AC3E}">
        <p14:creationId xmlns:p14="http://schemas.microsoft.com/office/powerpoint/2010/main" val="185947391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714104" y="970885"/>
            <a:ext cx="10023566" cy="4154984"/>
          </a:xfrm>
          <a:prstGeom prst="rect">
            <a:avLst/>
          </a:prstGeom>
        </p:spPr>
        <p:txBody>
          <a:bodyPr wrap="square">
            <a:spAutoFit/>
          </a:bodyPr>
          <a:lstStyle/>
          <a:p>
            <a:r>
              <a:rPr lang="hu-HU" sz="2400" dirty="0" smtClean="0">
                <a:latin typeface="Century Gothic" panose="020B0502020202020204" pitchFamily="34" charset="0"/>
              </a:rPr>
              <a:t>Munkaviszonnyal kapcsolatos bejelentési kötelezettségek</a:t>
            </a:r>
          </a:p>
          <a:p>
            <a:endParaRPr lang="hu-HU" sz="2400" dirty="0" smtClean="0">
              <a:latin typeface="Century Gothic" panose="020B0502020202020204" pitchFamily="34" charset="0"/>
            </a:endParaRPr>
          </a:p>
          <a:p>
            <a:endParaRPr lang="hu-HU" sz="2400" dirty="0" smtClean="0">
              <a:latin typeface="Century Gothic" panose="020B0502020202020204" pitchFamily="34" charset="0"/>
            </a:endParaRPr>
          </a:p>
          <a:p>
            <a:r>
              <a:rPr lang="hu-HU" sz="2400" dirty="0" smtClean="0">
                <a:latin typeface="Century Gothic" panose="020B0502020202020204" pitchFamily="34" charset="0"/>
              </a:rPr>
              <a:t>Új </a:t>
            </a:r>
            <a:r>
              <a:rPr lang="hu-HU" sz="2400" dirty="0">
                <a:latin typeface="Century Gothic" panose="020B0502020202020204" pitchFamily="34" charset="0"/>
              </a:rPr>
              <a:t>dolgozó belépése esetén a munkába állást megelőző nap, de a legkésőbb a munka megkezdése előtt 1 órával. </a:t>
            </a:r>
            <a:endParaRPr lang="hu-HU" sz="2400" dirty="0" smtClean="0">
              <a:latin typeface="Century Gothic" panose="020B0502020202020204" pitchFamily="34" charset="0"/>
            </a:endParaRPr>
          </a:p>
          <a:p>
            <a:endParaRPr lang="hu-HU" sz="2400" dirty="0" smtClean="0">
              <a:latin typeface="Century Gothic" panose="020B0502020202020204" pitchFamily="34" charset="0"/>
            </a:endParaRPr>
          </a:p>
          <a:p>
            <a:r>
              <a:rPr lang="hu-HU" sz="2400" dirty="0" smtClean="0">
                <a:latin typeface="Century Gothic" panose="020B0502020202020204" pitchFamily="34" charset="0"/>
              </a:rPr>
              <a:t>Változást a változás dátumát 15 napon belül kell bejelenteni.</a:t>
            </a:r>
            <a:endParaRPr lang="hu-HU" sz="2400" dirty="0">
              <a:latin typeface="Century Gothic" panose="020B0502020202020204" pitchFamily="34" charset="0"/>
            </a:endParaRPr>
          </a:p>
          <a:p>
            <a:endParaRPr lang="hu-HU" sz="2400" dirty="0">
              <a:latin typeface="Century Gothic" panose="020B0502020202020204" pitchFamily="34" charset="0"/>
            </a:endParaRPr>
          </a:p>
          <a:p>
            <a:r>
              <a:rPr lang="hu-HU" sz="2400" dirty="0" smtClean="0">
                <a:latin typeface="Century Gothic" panose="020B0502020202020204" pitchFamily="34" charset="0"/>
              </a:rPr>
              <a:t>Kijelentési </a:t>
            </a:r>
            <a:r>
              <a:rPr lang="hu-HU" sz="2400" dirty="0">
                <a:latin typeface="Century Gothic" panose="020B0502020202020204" pitchFamily="34" charset="0"/>
              </a:rPr>
              <a:t>kötelezettséget a munkaviszony megszűnését követő 8 napon belül van lehetőség</a:t>
            </a:r>
            <a:r>
              <a:rPr lang="hu-HU" sz="2400" dirty="0" smtClean="0">
                <a:latin typeface="Century Gothic" panose="020B0502020202020204" pitchFamily="34" charset="0"/>
              </a:rPr>
              <a:t>.</a:t>
            </a:r>
          </a:p>
          <a:p>
            <a:r>
              <a:rPr lang="hu-HU" sz="2400" dirty="0" smtClean="0">
                <a:latin typeface="Century Gothic" panose="020B0502020202020204" pitchFamily="34" charset="0"/>
              </a:rPr>
              <a:t>NAV felé 25T1041-es nyomtatványon</a:t>
            </a:r>
          </a:p>
        </p:txBody>
      </p:sp>
    </p:spTree>
    <p:extLst>
      <p:ext uri="{BB962C8B-B14F-4D97-AF65-F5344CB8AC3E}">
        <p14:creationId xmlns:p14="http://schemas.microsoft.com/office/powerpoint/2010/main" val="386063170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10493" y="2346839"/>
            <a:ext cx="10023566" cy="923330"/>
          </a:xfrm>
          <a:prstGeom prst="rect">
            <a:avLst/>
          </a:prstGeom>
        </p:spPr>
        <p:txBody>
          <a:bodyPr wrap="square">
            <a:spAutoFit/>
          </a:bodyPr>
          <a:lstStyle/>
          <a:p>
            <a:r>
              <a:rPr lang="hu-HU" sz="5400" dirty="0" smtClean="0">
                <a:latin typeface="Century Gothic" panose="020B0502020202020204" pitchFamily="34" charset="0"/>
              </a:rPr>
              <a:t>KÖSZÖNÖM A FIGYELMET!</a:t>
            </a:r>
          </a:p>
        </p:txBody>
      </p:sp>
    </p:spTree>
    <p:extLst>
      <p:ext uri="{BB962C8B-B14F-4D97-AF65-F5344CB8AC3E}">
        <p14:creationId xmlns:p14="http://schemas.microsoft.com/office/powerpoint/2010/main" val="357154935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kus">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1965</TotalTime>
  <Words>3953</Words>
  <Application>Microsoft Office PowerPoint</Application>
  <PresentationFormat>Szélesvásznú</PresentationFormat>
  <Paragraphs>681</Paragraphs>
  <Slides>76</Slides>
  <Notes>0</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76</vt:i4>
      </vt:variant>
    </vt:vector>
  </HeadingPairs>
  <TitlesOfParts>
    <vt:vector size="80" baseType="lpstr">
      <vt:lpstr>Arial</vt:lpstr>
      <vt:lpstr>Century Gothic</vt:lpstr>
      <vt:lpstr>Garamond</vt:lpstr>
      <vt:lpstr>Organikus</vt:lpstr>
      <vt:lpstr>II. Vállalkozás működése:  Vállalkozási és adózási formák Adók és járulékok rendszere Foglalkoztatási formák A könyvelő szerepe a kezdetektől                                           Németh Zsuzsanna</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 Vállalkozás működése:   Vállalkozási és adózási formák Foglalkoztatási formák Adók és járulékok rendszere A könyvelő szerepe a kezdetektől</dc:title>
  <dc:creator>Pataki-Németh Zsuzsanna</dc:creator>
  <cp:lastModifiedBy>Pataki-Németh Zsuzsanna</cp:lastModifiedBy>
  <cp:revision>51</cp:revision>
  <dcterms:created xsi:type="dcterms:W3CDTF">2025-11-12T18:58:59Z</dcterms:created>
  <dcterms:modified xsi:type="dcterms:W3CDTF">2025-11-14T14:17:05Z</dcterms:modified>
</cp:coreProperties>
</file>