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57" r:id="rId3"/>
    <p:sldId id="323" r:id="rId4"/>
    <p:sldId id="341" r:id="rId5"/>
    <p:sldId id="342" r:id="rId6"/>
    <p:sldId id="322" r:id="rId7"/>
    <p:sldId id="258" r:id="rId8"/>
    <p:sldId id="259" r:id="rId9"/>
    <p:sldId id="260" r:id="rId10"/>
    <p:sldId id="261" r:id="rId11"/>
    <p:sldId id="262" r:id="rId12"/>
    <p:sldId id="343" r:id="rId13"/>
    <p:sldId id="271" r:id="rId14"/>
    <p:sldId id="331" r:id="rId15"/>
    <p:sldId id="332" r:id="rId16"/>
    <p:sldId id="333" r:id="rId17"/>
    <p:sldId id="334" r:id="rId18"/>
    <p:sldId id="263" r:id="rId19"/>
    <p:sldId id="348" r:id="rId20"/>
    <p:sldId id="298" r:id="rId21"/>
    <p:sldId id="310" r:id="rId22"/>
    <p:sldId id="321" r:id="rId23"/>
    <p:sldId id="320" r:id="rId24"/>
    <p:sldId id="311" r:id="rId25"/>
    <p:sldId id="264" r:id="rId26"/>
    <p:sldId id="269" r:id="rId27"/>
    <p:sldId id="286" r:id="rId28"/>
    <p:sldId id="265" r:id="rId29"/>
    <p:sldId id="268" r:id="rId30"/>
    <p:sldId id="272" r:id="rId31"/>
    <p:sldId id="276" r:id="rId32"/>
    <p:sldId id="277" r:id="rId33"/>
    <p:sldId id="324" r:id="rId34"/>
    <p:sldId id="325" r:id="rId35"/>
    <p:sldId id="273" r:id="rId36"/>
    <p:sldId id="274" r:id="rId37"/>
    <p:sldId id="275" r:id="rId38"/>
    <p:sldId id="266" r:id="rId39"/>
    <p:sldId id="283" r:id="rId40"/>
    <p:sldId id="284" r:id="rId41"/>
    <p:sldId id="285" r:id="rId42"/>
    <p:sldId id="282" r:id="rId43"/>
    <p:sldId id="280" r:id="rId44"/>
    <p:sldId id="281" r:id="rId45"/>
    <p:sldId id="267" r:id="rId46"/>
    <p:sldId id="327" r:id="rId47"/>
    <p:sldId id="328" r:id="rId48"/>
    <p:sldId id="329" r:id="rId49"/>
    <p:sldId id="287" r:id="rId50"/>
    <p:sldId id="300" r:id="rId51"/>
    <p:sldId id="339" r:id="rId52"/>
    <p:sldId id="289" r:id="rId53"/>
    <p:sldId id="290" r:id="rId54"/>
    <p:sldId id="291" r:id="rId55"/>
    <p:sldId id="292" r:id="rId56"/>
    <p:sldId id="288" r:id="rId57"/>
    <p:sldId id="293" r:id="rId58"/>
    <p:sldId id="301" r:id="rId59"/>
    <p:sldId id="299" r:id="rId60"/>
    <p:sldId id="294" r:id="rId61"/>
    <p:sldId id="326" r:id="rId62"/>
    <p:sldId id="303" r:id="rId63"/>
    <p:sldId id="304" r:id="rId64"/>
    <p:sldId id="335" r:id="rId65"/>
    <p:sldId id="336" r:id="rId66"/>
    <p:sldId id="337" r:id="rId67"/>
    <p:sldId id="338" r:id="rId68"/>
    <p:sldId id="307" r:id="rId69"/>
    <p:sldId id="305" r:id="rId70"/>
    <p:sldId id="306" r:id="rId71"/>
    <p:sldId id="308" r:id="rId72"/>
    <p:sldId id="319" r:id="rId73"/>
    <p:sldId id="295" r:id="rId74"/>
    <p:sldId id="296" r:id="rId75"/>
    <p:sldId id="316" r:id="rId76"/>
    <p:sldId id="312" r:id="rId77"/>
    <p:sldId id="313" r:id="rId78"/>
    <p:sldId id="314" r:id="rId79"/>
    <p:sldId id="315" r:id="rId80"/>
    <p:sldId id="317" r:id="rId81"/>
    <p:sldId id="318" r:id="rId82"/>
    <p:sldId id="302" r:id="rId83"/>
    <p:sldId id="278" r:id="rId84"/>
    <p:sldId id="279" r:id="rId85"/>
    <p:sldId id="344" r:id="rId86"/>
    <p:sldId id="345" r:id="rId87"/>
    <p:sldId id="346" r:id="rId88"/>
    <p:sldId id="347" r:id="rId89"/>
    <p:sldId id="340" r:id="rId9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-29" y="-57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viewProps" Target="viewProps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82816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1548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5478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07725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07890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94854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02571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62321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894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áma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1342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7507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53181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44057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94563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097901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609425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6717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11/21/2025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92092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églalap 3"/>
          <p:cNvSpPr/>
          <p:nvPr/>
        </p:nvSpPr>
        <p:spPr>
          <a:xfrm>
            <a:off x="2657202" y="1373777"/>
            <a:ext cx="690589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>
                <a:solidFill>
                  <a:srgbClr val="222222"/>
                </a:solidFill>
                <a:latin typeface="Century Gothic" panose="020B0502020202020204" pitchFamily="34" charset="0"/>
              </a:rPr>
              <a:t>Pénzügyi lehetőségek és </a:t>
            </a:r>
            <a:r>
              <a:rPr lang="hu-HU" sz="2800" b="1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források</a:t>
            </a:r>
          </a:p>
          <a:p>
            <a:endParaRPr lang="hu-HU" sz="2400" dirty="0" smtClean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28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Támogatások</a:t>
            </a:r>
            <a:endParaRPr lang="hu-HU" sz="2800" dirty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28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Hitele</a:t>
            </a:r>
            <a:r>
              <a:rPr lang="hu-HU" sz="28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k </a:t>
            </a:r>
          </a:p>
          <a:p>
            <a:endParaRPr lang="hu-HU" sz="2800" dirty="0" smtClean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28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Kedvezmények</a:t>
            </a:r>
          </a:p>
          <a:p>
            <a:r>
              <a:rPr lang="hu-HU" sz="28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Befektetések </a:t>
            </a:r>
            <a:endParaRPr lang="hu-HU" sz="2800" dirty="0" smtClean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pPr algn="r"/>
            <a: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Németh Zsuzsanna</a:t>
            </a:r>
            <a:b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</a:br>
            <a: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+36204356206</a:t>
            </a:r>
            <a:b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</a:br>
            <a: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  <a:t>zsuzsi.pn@gmail.com</a:t>
            </a:r>
            <a:br>
              <a:rPr lang="hu-HU" sz="2400" dirty="0" smtClean="0">
                <a:solidFill>
                  <a:srgbClr val="222222"/>
                </a:solidFill>
                <a:latin typeface="Century Gothic" panose="020B0502020202020204" pitchFamily="34" charset="0"/>
              </a:rPr>
            </a:br>
            <a:endParaRPr lang="hu-HU" sz="2400" dirty="0">
              <a:solidFill>
                <a:srgbClr val="222222"/>
              </a:solidFill>
              <a:latin typeface="Century Gothic" panose="020B0502020202020204" pitchFamily="34" charset="0"/>
            </a:endParaRPr>
          </a:p>
          <a:p>
            <a: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  <a:t/>
            </a:r>
            <a:br>
              <a:rPr lang="hu-HU" sz="2400" dirty="0">
                <a:solidFill>
                  <a:srgbClr val="222222"/>
                </a:solidFill>
                <a:latin typeface="Arial" panose="020B0604020202020204" pitchFamily="34" charset="0"/>
              </a:rPr>
            </a:b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86466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Pénzügyi tudatosság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A </a:t>
            </a:r>
            <a:r>
              <a:rPr lang="hu-HU" b="1" dirty="0">
                <a:latin typeface="Century Gothic" panose="020B0502020202020204" pitchFamily="34" charset="0"/>
              </a:rPr>
              <a:t>személyes és vállalkozói pénzügyek külön kezelése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Ez segít átlátni a valós nyereséget, megtervezni a kifizetéseket, és adóügyeket is tisztán kezelni.</a:t>
            </a: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Költségvetés , pénzügyi előrejelzés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Nem csak nagyvállalatoknak van erre szüksége. Egy egyszerű havi vagy negyedéves pénzügyi terv segít </a:t>
            </a:r>
            <a:r>
              <a:rPr lang="hu-HU" b="1" dirty="0">
                <a:latin typeface="Century Gothic" panose="020B0502020202020204" pitchFamily="34" charset="0"/>
              </a:rPr>
              <a:t>előre látni a cash flow-t</a:t>
            </a:r>
            <a:r>
              <a:rPr lang="hu-HU" dirty="0">
                <a:latin typeface="Century Gothic" panose="020B0502020202020204" pitchFamily="34" charset="0"/>
              </a:rPr>
              <a:t>, felkészülni a nehezebb időszakokra, és tudatos döntéseket hozni.</a:t>
            </a: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Tartalékok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vállalkozásban mindig lesznek bizonytalanságok: vevői fizetés késése, váratlan kiadások, gazdasági változások. Egy </a:t>
            </a:r>
            <a:r>
              <a:rPr lang="hu-HU" b="1" dirty="0">
                <a:latin typeface="Century Gothic" panose="020B0502020202020204" pitchFamily="34" charset="0"/>
              </a:rPr>
              <a:t>likviditási tartalék</a:t>
            </a:r>
            <a:r>
              <a:rPr lang="hu-HU" dirty="0">
                <a:latin typeface="Century Gothic" panose="020B0502020202020204" pitchFamily="34" charset="0"/>
              </a:rPr>
              <a:t> biztosítja, hogy a vállalkozás stabil maradjon még krízishelyzetben is.</a:t>
            </a: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9294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Pénzügyi tudatosság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Pénzügyi </a:t>
            </a:r>
            <a:r>
              <a:rPr lang="hu-HU" b="1" dirty="0">
                <a:latin typeface="Century Gothic" panose="020B0502020202020204" pitchFamily="34" charset="0"/>
              </a:rPr>
              <a:t>mutatók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Bevételek, költségek, nyereség, likviditás – ezekből látható a vállalkozás valódi állapota. </a:t>
            </a: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b="1" dirty="0">
                <a:latin typeface="Century Gothic" panose="020B0502020202020204" pitchFamily="34" charset="0"/>
              </a:rPr>
              <a:t>A “többlábon állás” </a:t>
            </a:r>
            <a:r>
              <a:rPr lang="hu-HU" dirty="0">
                <a:latin typeface="Century Gothic" panose="020B0502020202020204" pitchFamily="34" charset="0"/>
              </a:rPr>
              <a:t>azt jelenti, hogy a vállalkozás és a tulajdonos többféle bevételi forrásból teremti meg a pénzügyi stabilitást.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Külön </a:t>
            </a:r>
            <a:r>
              <a:rPr lang="hu-HU" b="1" dirty="0">
                <a:latin typeface="Century Gothic" panose="020B0502020202020204" pitchFamily="34" charset="0"/>
              </a:rPr>
              <a:t>megtakarítási ágak:</a:t>
            </a:r>
            <a:endParaRPr lang="hu-HU" dirty="0">
              <a:latin typeface="Century Gothic" panose="020B0502020202020204" pitchFamily="34" charset="0"/>
            </a:endParaRP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Működési tartalék:</a:t>
            </a:r>
            <a:r>
              <a:rPr lang="hu-HU" dirty="0">
                <a:latin typeface="Century Gothic" panose="020B0502020202020204" pitchFamily="34" charset="0"/>
              </a:rPr>
              <a:t> a napi költségek fedezésére, likviditás biztosítása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Beruházási tartalék:</a:t>
            </a:r>
            <a:r>
              <a:rPr lang="hu-HU" dirty="0">
                <a:latin typeface="Century Gothic" panose="020B0502020202020204" pitchFamily="34" charset="0"/>
              </a:rPr>
              <a:t> új eszközök, fejlesztések finanszírozására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Kockázati tartalék:</a:t>
            </a:r>
            <a:r>
              <a:rPr lang="hu-HU" dirty="0">
                <a:latin typeface="Century Gothic" panose="020B0502020202020204" pitchFamily="34" charset="0"/>
              </a:rPr>
              <a:t> váratlan kiadások, válságok fedezésére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Személyes megtakarítás:</a:t>
            </a:r>
            <a:r>
              <a:rPr lang="hu-HU" dirty="0">
                <a:latin typeface="Century Gothic" panose="020B0502020202020204" pitchFamily="34" charset="0"/>
              </a:rPr>
              <a:t> a cégvezető jövőbeni biztonságát szolgálja (nyugdíj, egészség, életbiztosítás)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 </a:t>
            </a:r>
            <a:r>
              <a:rPr lang="hu-HU" b="1" dirty="0">
                <a:latin typeface="Century Gothic" panose="020B0502020202020204" pitchFamily="34" charset="0"/>
              </a:rPr>
              <a:t>Előny:</a:t>
            </a:r>
            <a:r>
              <a:rPr lang="hu-HU" dirty="0">
                <a:latin typeface="Century Gothic" panose="020B0502020202020204" pitchFamily="34" charset="0"/>
              </a:rPr>
              <a:t> csökkenti a pénzügyi kockázatot, stabilitást ad, és lehetővé teszi a növekedést.</a:t>
            </a: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1455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Pénzügyi tudatosság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Cégvezető életének pénzügyi diverzifikációja</a:t>
            </a: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Nem csak a cég pénzét, hanem a cégvezető személyes vagyonát is </a:t>
            </a:r>
            <a:r>
              <a:rPr lang="hu-HU" b="1" dirty="0">
                <a:latin typeface="Century Gothic" panose="020B0502020202020204" pitchFamily="34" charset="0"/>
              </a:rPr>
              <a:t>diverzifikálni kell</a:t>
            </a:r>
            <a:r>
              <a:rPr lang="hu-HU" dirty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dirty="0" smtClean="0">
              <a:latin typeface="Century Gothic" panose="020B0502020202020204" pitchFamily="34" charset="0"/>
            </a:endParaRPr>
          </a:p>
          <a:p>
            <a:pPr lvl="0"/>
            <a:r>
              <a:rPr lang="hu-HU" dirty="0" smtClean="0">
                <a:latin typeface="Century Gothic" panose="020B0502020202020204" pitchFamily="34" charset="0"/>
              </a:rPr>
              <a:t>Példák</a:t>
            </a:r>
            <a:r>
              <a:rPr lang="hu-HU" dirty="0">
                <a:latin typeface="Century Gothic" panose="020B0502020202020204" pitchFamily="34" charset="0"/>
              </a:rPr>
              <a:t>:</a:t>
            </a:r>
          </a:p>
          <a:p>
            <a:pPr lvl="1"/>
            <a:endParaRPr lang="hu-HU" b="1" dirty="0" smtClean="0">
              <a:latin typeface="Century Gothic" panose="020B0502020202020204" pitchFamily="34" charset="0"/>
            </a:endParaRPr>
          </a:p>
          <a:p>
            <a:pPr lvl="1"/>
            <a:r>
              <a:rPr lang="hu-HU" b="1" dirty="0" smtClean="0">
                <a:latin typeface="Century Gothic" panose="020B0502020202020204" pitchFamily="34" charset="0"/>
              </a:rPr>
              <a:t>Saját </a:t>
            </a:r>
            <a:r>
              <a:rPr lang="hu-HU" b="1" dirty="0">
                <a:latin typeface="Century Gothic" panose="020B0502020202020204" pitchFamily="34" charset="0"/>
              </a:rPr>
              <a:t>megtakarítások:</a:t>
            </a:r>
            <a:r>
              <a:rPr lang="hu-HU" dirty="0">
                <a:latin typeface="Century Gothic" panose="020B0502020202020204" pitchFamily="34" charset="0"/>
              </a:rPr>
              <a:t> bankbetét, állampapír, befektetési alapok</a:t>
            </a:r>
          </a:p>
          <a:p>
            <a:pPr lvl="1"/>
            <a:r>
              <a:rPr lang="hu-HU" b="1" dirty="0">
                <a:latin typeface="Century Gothic" panose="020B0502020202020204" pitchFamily="34" charset="0"/>
              </a:rPr>
              <a:t>Ingatlan:</a:t>
            </a:r>
            <a:r>
              <a:rPr lang="hu-HU" dirty="0">
                <a:latin typeface="Century Gothic" panose="020B0502020202020204" pitchFamily="34" charset="0"/>
              </a:rPr>
              <a:t> bérbeadásból vagy értéknövekedésből származó bevétel</a:t>
            </a:r>
          </a:p>
          <a:p>
            <a:pPr lvl="1"/>
            <a:r>
              <a:rPr lang="hu-HU" b="1" dirty="0">
                <a:latin typeface="Century Gothic" panose="020B0502020202020204" pitchFamily="34" charset="0"/>
              </a:rPr>
              <a:t>Nyugdíj-előtakarékosság:</a:t>
            </a:r>
            <a:r>
              <a:rPr lang="hu-HU" dirty="0">
                <a:latin typeface="Century Gothic" panose="020B0502020202020204" pitchFamily="34" charset="0"/>
              </a:rPr>
              <a:t> hosszú távú biztonság</a:t>
            </a:r>
          </a:p>
          <a:p>
            <a:pPr lvl="1"/>
            <a:r>
              <a:rPr lang="hu-HU" b="1" dirty="0">
                <a:latin typeface="Century Gothic" panose="020B0502020202020204" pitchFamily="34" charset="0"/>
              </a:rPr>
              <a:t>Biztosítások:</a:t>
            </a:r>
            <a:r>
              <a:rPr lang="hu-HU" dirty="0">
                <a:latin typeface="Century Gothic" panose="020B0502020202020204" pitchFamily="34" charset="0"/>
              </a:rPr>
              <a:t> élet-, egészség- és </a:t>
            </a:r>
            <a:r>
              <a:rPr lang="hu-HU" dirty="0" smtClean="0">
                <a:latin typeface="Century Gothic" panose="020B0502020202020204" pitchFamily="34" charset="0"/>
              </a:rPr>
              <a:t>vagyonbiztosítás</a:t>
            </a:r>
          </a:p>
          <a:p>
            <a:pPr lvl="1"/>
            <a:endParaRPr lang="hu-HU" dirty="0">
              <a:latin typeface="Century Gothic" panose="020B0502020202020204" pitchFamily="34" charset="0"/>
            </a:endParaRP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Előny:</a:t>
            </a:r>
            <a:r>
              <a:rPr lang="hu-HU" dirty="0">
                <a:latin typeface="Century Gothic" panose="020B0502020202020204" pitchFamily="34" charset="0"/>
              </a:rPr>
              <a:t> ha a vállalkozás bevétele ingadozik, a személyes pénzügyi háttér biztosítja a stabilitást.</a:t>
            </a:r>
          </a:p>
        </p:txBody>
      </p:sp>
    </p:spTree>
    <p:extLst>
      <p:ext uri="{BB962C8B-B14F-4D97-AF65-F5344CB8AC3E}">
        <p14:creationId xmlns:p14="http://schemas.microsoft.com/office/powerpoint/2010/main" val="2642954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Pénzügyi tudatosság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r>
              <a:rPr lang="hu-HU" b="1" dirty="0" smtClean="0">
                <a:latin typeface="Century Gothic" panose="020B0502020202020204" pitchFamily="34" charset="0"/>
              </a:rPr>
              <a:t>Döntések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Pénzügyi döntéseknél gyakran érzelmek befolyásolják a vállalkozót: túl kockáztat, vagy épp túl óvatos. Tudatos pénzügyi szemlélettel adatokra és stratégiára épít, nem impulzusokra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Vállalkozói döntési folyamat </a:t>
            </a:r>
            <a:r>
              <a:rPr lang="hu-HU" b="1" dirty="0" smtClean="0">
                <a:latin typeface="Century Gothic" panose="020B0502020202020204" pitchFamily="34" charset="0"/>
              </a:rPr>
              <a:t>lépései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Helyzetfelmérés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r>
              <a:rPr lang="hu-HU" dirty="0">
                <a:latin typeface="Century Gothic" panose="020B0502020202020204" pitchFamily="34" charset="0"/>
              </a:rPr>
              <a:t> mennyi tőke áll rendelkezésre, milyen célokat akarunk elérni.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Alternatívák elemzése:</a:t>
            </a:r>
            <a:r>
              <a:rPr lang="hu-HU" dirty="0">
                <a:latin typeface="Century Gothic" panose="020B0502020202020204" pitchFamily="34" charset="0"/>
              </a:rPr>
              <a:t> hitel, pályázat, befektetés, kombinációk.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Döntés meghozatala:</a:t>
            </a:r>
            <a:r>
              <a:rPr lang="hu-HU" dirty="0">
                <a:latin typeface="Century Gothic" panose="020B0502020202020204" pitchFamily="34" charset="0"/>
              </a:rPr>
              <a:t> melyik forrástípus vagy kombináció illeszkedik a célhoz és kockázathoz.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Megvalósítás:</a:t>
            </a:r>
            <a:r>
              <a:rPr lang="hu-HU" dirty="0">
                <a:latin typeface="Century Gothic" panose="020B0502020202020204" pitchFamily="34" charset="0"/>
              </a:rPr>
              <a:t> források lehívása, projektdokumentáció, költségnyilvántartás.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Monitoring, kiigazítás:</a:t>
            </a:r>
            <a:r>
              <a:rPr lang="hu-HU" dirty="0">
                <a:latin typeface="Century Gothic" panose="020B0502020202020204" pitchFamily="34" charset="0"/>
              </a:rPr>
              <a:t> cash-flow, költségek, határidők figyelése, szükség esetén finanszírozási átrendezés.</a:t>
            </a: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1115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53183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b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pénzügyi döntések </a:t>
            </a:r>
            <a:endParaRPr lang="hu-HU" sz="2000" b="1" dirty="0" smtClean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vállalkozások alapvető célja, hogy nyereséget termeljenek és növeljék a cég értékét. </a:t>
            </a:r>
            <a:endParaRPr lang="hu-HU" sz="2000" dirty="0" smtClean="0">
              <a:latin typeface="Century Gothic" panose="020B0502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 smtClean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mindennapi működés során számtalan döntést kell meghozni – és szinte minden döntésnek van pénzügyi hatása. Ahogy </a:t>
            </a:r>
            <a:r>
              <a:rPr lang="hu-HU" sz="2000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Aswath</a:t>
            </a: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000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Damodaran</a:t>
            </a: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fogalmaz: </a:t>
            </a:r>
            <a:r>
              <a:rPr lang="hu-HU" sz="2000" i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„</a:t>
            </a:r>
            <a:r>
              <a:rPr lang="hu-HU" sz="2000" i="1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</a:t>
            </a:r>
            <a:r>
              <a:rPr lang="hu-HU" sz="2000" i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000" i="1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all</a:t>
            </a:r>
            <a:r>
              <a:rPr lang="hu-HU" sz="2000" i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000" i="1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corporate</a:t>
            </a:r>
            <a:r>
              <a:rPr lang="hu-HU" sz="2000" i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hu-HU" sz="2000" i="1" dirty="0" err="1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finance</a:t>
            </a:r>
            <a:r>
              <a:rPr lang="hu-HU" sz="2000" i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– vagyis a vállalati működés minden pontja összefügg a pénzügyekkel.</a:t>
            </a:r>
            <a:endParaRPr lang="hu-HU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pénzügyi döntések mindig változást idéznek elő a vállalat eszközeiben, forrásaiban vagy mindkettőben. Ezek a változások a mérlegben tükröződnek: a mérleg tulajdonképpen pillanatfelvétel a vállalat befektetési és finanszírozási helyzetéről.</a:t>
            </a:r>
            <a:endParaRPr lang="hu-HU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pénzügyi döntések két fő kérdéskör köré rendeződnek:</a:t>
            </a:r>
            <a:endParaRPr lang="hu-HU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hu-HU" sz="2000" b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Az eszközök vagy a források oldalát érintik-e?</a:t>
            </a:r>
            <a:endParaRPr lang="hu-HU" sz="2000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hu-HU" sz="2000" b="1" dirty="0"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Hosszú vagy rövid távra hatnak-e?</a:t>
            </a:r>
            <a:endParaRPr lang="hu-HU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9091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21299"/>
            <a:ext cx="10502537" cy="56846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>
                <a:latin typeface="Century Gothic" panose="020B0502020202020204" pitchFamily="34" charset="0"/>
              </a:rPr>
              <a:t>A pénzügyi döntések </a:t>
            </a:r>
            <a:r>
              <a:rPr lang="hu-HU" b="1" dirty="0" smtClean="0">
                <a:latin typeface="Century Gothic" panose="020B0502020202020204" pitchFamily="34" charset="0"/>
              </a:rPr>
              <a:t>típusai</a:t>
            </a:r>
            <a:br>
              <a:rPr lang="hu-HU" b="1" dirty="0" smtClean="0">
                <a:latin typeface="Century Gothic" panose="020B0502020202020204" pitchFamily="34" charset="0"/>
              </a:rPr>
            </a:b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két szempontot együttesen vizsgálva négy fő kategóriát különíthetünk el</a:t>
            </a:r>
            <a:r>
              <a:rPr lang="hu-HU" dirty="0" smtClean="0">
                <a:latin typeface="Century Gothic" panose="020B0502020202020204" pitchFamily="34" charset="0"/>
              </a:rPr>
              <a:t>:</a:t>
            </a:r>
            <a:br>
              <a:rPr lang="hu-HU" dirty="0" smtClean="0">
                <a:latin typeface="Century Gothic" panose="020B0502020202020204" pitchFamily="34" charset="0"/>
              </a:rPr>
            </a:b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Hosszú </a:t>
            </a:r>
            <a:r>
              <a:rPr lang="hu-HU" b="1" dirty="0">
                <a:latin typeface="Century Gothic" panose="020B0502020202020204" pitchFamily="34" charset="0"/>
              </a:rPr>
              <a:t>távú eszközlekötési döntések (befektetések </a:t>
            </a:r>
            <a:r>
              <a:rPr lang="hu-HU" b="1" dirty="0" smtClean="0">
                <a:latin typeface="Century Gothic" panose="020B0502020202020204" pitchFamily="34" charset="0"/>
              </a:rPr>
              <a:t>)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vállalat azt határozza meg, milyen tartós eszközökbe, milyen összegben és mikor fektessen be.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Cél</a:t>
            </a:r>
            <a:r>
              <a:rPr lang="hu-HU" dirty="0">
                <a:latin typeface="Century Gothic" panose="020B0502020202020204" pitchFamily="34" charset="0"/>
              </a:rPr>
              <a:t>: olyan eszközök megszerzése, amelyek hosszú távon növelik a vállalat értékét.</a:t>
            </a:r>
          </a:p>
          <a:p>
            <a:r>
              <a:rPr lang="hu-HU" dirty="0">
                <a:latin typeface="Century Gothic" panose="020B0502020202020204" pitchFamily="34" charset="0"/>
              </a:rPr>
              <a:t>A beruházás a befektetések szűkebb kategóriája: </a:t>
            </a:r>
            <a:r>
              <a:rPr lang="hu-HU" dirty="0" smtClean="0">
                <a:latin typeface="Century Gothic" panose="020B0502020202020204" pitchFamily="34" charset="0"/>
              </a:rPr>
              <a:t>gépek</a:t>
            </a:r>
            <a:r>
              <a:rPr lang="hu-HU" dirty="0">
                <a:latin typeface="Century Gothic" panose="020B0502020202020204" pitchFamily="34" charset="0"/>
              </a:rPr>
              <a:t>, immateriális javak) beszerzésére irányulnak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b="1" dirty="0" smtClean="0">
                <a:latin typeface="Century Gothic" panose="020B0502020202020204" pitchFamily="34" charset="0"/>
              </a:rPr>
              <a:t>Hosszú </a:t>
            </a:r>
            <a:r>
              <a:rPr lang="hu-HU" b="1" dirty="0">
                <a:latin typeface="Century Gothic" panose="020B0502020202020204" pitchFamily="34" charset="0"/>
              </a:rPr>
              <a:t>távú forrásbevonási döntések (</a:t>
            </a:r>
            <a:r>
              <a:rPr lang="hu-HU" b="1" dirty="0" smtClean="0">
                <a:latin typeface="Century Gothic" panose="020B0502020202020204" pitchFamily="34" charset="0"/>
              </a:rPr>
              <a:t>finanszírozás)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Arról szólnak, hogy a vállalat milyen formában biztosítsa a működés hosszú távú forrásait (pl. </a:t>
            </a:r>
            <a:r>
              <a:rPr lang="hu-HU" dirty="0" smtClean="0">
                <a:latin typeface="Century Gothic" panose="020B0502020202020204" pitchFamily="34" charset="0"/>
              </a:rPr>
              <a:t>hosszú </a:t>
            </a:r>
            <a:r>
              <a:rPr lang="hu-HU" dirty="0">
                <a:latin typeface="Century Gothic" panose="020B0502020202020204" pitchFamily="34" charset="0"/>
              </a:rPr>
              <a:t>lejáratú hitelek).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/>
            </a:r>
            <a:br>
              <a:rPr lang="hu-HU" dirty="0" smtClean="0">
                <a:latin typeface="Century Gothic" panose="020B0502020202020204" pitchFamily="34" charset="0"/>
              </a:rPr>
            </a:br>
            <a:r>
              <a:rPr lang="hu-HU" dirty="0" smtClean="0">
                <a:latin typeface="Century Gothic" panose="020B0502020202020204" pitchFamily="34" charset="0"/>
              </a:rPr>
              <a:t>Cél</a:t>
            </a:r>
            <a:r>
              <a:rPr lang="hu-HU" dirty="0">
                <a:latin typeface="Century Gothic" panose="020B0502020202020204" pitchFamily="34" charset="0"/>
              </a:rPr>
              <a:t>: kedvező költségű finanszírozási szerkezet kialakítása.</a:t>
            </a:r>
          </a:p>
          <a:p>
            <a:endParaRPr lang="hu-HU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10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05691" y="1169642"/>
            <a:ext cx="10502537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 smtClean="0"/>
              <a:t> </a:t>
            </a:r>
            <a:r>
              <a:rPr lang="hu-HU" sz="2000" b="1" dirty="0">
                <a:latin typeface="Century Gothic" panose="020B0502020202020204" pitchFamily="34" charset="0"/>
              </a:rPr>
              <a:t>Rövid távú </a:t>
            </a:r>
            <a:r>
              <a:rPr lang="hu-HU" sz="2000" b="1" dirty="0" smtClean="0">
                <a:latin typeface="Century Gothic" panose="020B0502020202020204" pitchFamily="34" charset="0"/>
              </a:rPr>
              <a:t>eszköz lekötési </a:t>
            </a:r>
            <a:r>
              <a:rPr lang="hu-HU" sz="2000" b="1" dirty="0">
                <a:latin typeface="Century Gothic" panose="020B0502020202020204" pitchFamily="34" charset="0"/>
              </a:rPr>
              <a:t>döntések </a:t>
            </a:r>
            <a:r>
              <a:rPr lang="hu-HU" sz="2000" b="1" dirty="0" smtClean="0">
                <a:latin typeface="Century Gothic" panose="020B0502020202020204" pitchFamily="34" charset="0"/>
              </a:rPr>
              <a:t>(forgóeszközök )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Ide tartozik például a készletszint meghatározása, vevői fizetési feltételek megállapítása, illetve a készpénzkészlet nagysága.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Cél</a:t>
            </a:r>
            <a:r>
              <a:rPr lang="hu-HU" sz="2000" dirty="0">
                <a:latin typeface="Century Gothic" panose="020B0502020202020204" pitchFamily="34" charset="0"/>
              </a:rPr>
              <a:t>: a napi működés zavartalanságának biztosítása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Rövid </a:t>
            </a:r>
            <a:r>
              <a:rPr lang="hu-HU" sz="2000" b="1" dirty="0">
                <a:latin typeface="Century Gothic" panose="020B0502020202020204" pitchFamily="34" charset="0"/>
              </a:rPr>
              <a:t>távú forrásbevonási döntések (rövid lejáratú kötelezettségek </a:t>
            </a:r>
            <a:r>
              <a:rPr lang="hu-HU" sz="2000" b="1" dirty="0" smtClean="0">
                <a:latin typeface="Century Gothic" panose="020B0502020202020204" pitchFamily="34" charset="0"/>
              </a:rPr>
              <a:t>)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vállalkozás arról dönt, milyen rövid lejáratú forrásokat (pl. folyószámlahitel, szállítói finanszírozás) vesz igénybe.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Ezek a döntések a forgótőke-menedzsment szerves részei.</a:t>
            </a:r>
            <a:endParaRPr lang="hu-HU" sz="20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507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23108" y="925802"/>
            <a:ext cx="1050253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900" b="1" dirty="0">
                <a:latin typeface="Century Gothic" panose="020B0502020202020204" pitchFamily="34" charset="0"/>
              </a:rPr>
              <a:t>A pénzügyi döntések céljai: nagyvállalatok vs. </a:t>
            </a:r>
            <a:r>
              <a:rPr lang="hu-HU" sz="1900" b="1" dirty="0" smtClean="0">
                <a:latin typeface="Century Gothic" panose="020B0502020202020204" pitchFamily="34" charset="0"/>
              </a:rPr>
              <a:t>Kisvállalatok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Nagyvállalatok esetében</a:t>
            </a:r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dirty="0">
                <a:latin typeface="Century Gothic" panose="020B0502020202020204" pitchFamily="34" charset="0"/>
              </a:rPr>
              <a:t>A tulajdonosok nem vesznek részt a napi irányításban, így a vezetők célrendszere </a:t>
            </a:r>
            <a:r>
              <a:rPr lang="hu-HU" sz="1900" dirty="0" smtClean="0">
                <a:latin typeface="Century Gothic" panose="020B0502020202020204" pitchFamily="34" charset="0"/>
              </a:rPr>
              <a:t>egyértelmű:</a:t>
            </a:r>
            <a:r>
              <a:rPr lang="hu-HU" sz="1900" dirty="0">
                <a:latin typeface="Century Gothic" panose="020B0502020202020204" pitchFamily="34" charset="0"/>
              </a:rPr>
              <a:t> </a:t>
            </a:r>
            <a:r>
              <a:rPr lang="hu-HU" sz="1900" b="1" dirty="0" smtClean="0">
                <a:latin typeface="Century Gothic" panose="020B0502020202020204" pitchFamily="34" charset="0"/>
              </a:rPr>
              <a:t>a </a:t>
            </a:r>
            <a:r>
              <a:rPr lang="hu-HU" sz="1900" b="1" dirty="0">
                <a:latin typeface="Century Gothic" panose="020B0502020202020204" pitchFamily="34" charset="0"/>
              </a:rPr>
              <a:t>részvényesi vagyon maximalizálása</a:t>
            </a:r>
            <a:r>
              <a:rPr lang="hu-HU" sz="1900" dirty="0">
                <a:latin typeface="Century Gothic" panose="020B0502020202020204" pitchFamily="34" charset="0"/>
              </a:rPr>
              <a:t>, vagyis a részvények piaci értékének növelése</a:t>
            </a:r>
            <a:r>
              <a:rPr lang="hu-HU" sz="19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Kisvállalkozások esetében</a:t>
            </a:r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dirty="0">
                <a:latin typeface="Century Gothic" panose="020B0502020202020204" pitchFamily="34" charset="0"/>
              </a:rPr>
              <a:t>A tulajdonos gyakran maga a vezető is. A cég értéke nem jelenik meg tőzsdei </a:t>
            </a:r>
            <a:r>
              <a:rPr lang="hu-HU" sz="1900" dirty="0" smtClean="0">
                <a:latin typeface="Century Gothic" panose="020B0502020202020204" pitchFamily="34" charset="0"/>
              </a:rPr>
              <a:t>árfolyamokban.</a:t>
            </a:r>
            <a:r>
              <a:rPr lang="hu-HU" sz="1900" dirty="0"/>
              <a:t> </a:t>
            </a:r>
            <a:r>
              <a:rPr lang="hu-HU" sz="1900" dirty="0">
                <a:latin typeface="Century Gothic" panose="020B0502020202020204" pitchFamily="34" charset="0"/>
              </a:rPr>
              <a:t>A pénzügyi döntések célját ilyenkor az is alakítja, hogy a működtetésének stratégiai célja</a:t>
            </a:r>
            <a:r>
              <a:rPr lang="hu-HU" sz="1900" dirty="0"/>
              <a:t> </a:t>
            </a:r>
            <a:r>
              <a:rPr lang="hu-HU" sz="1900" dirty="0" smtClean="0"/>
              <a:t>.</a:t>
            </a:r>
          </a:p>
          <a:p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dirty="0" smtClean="0">
                <a:latin typeface="Century Gothic" panose="020B0502020202020204" pitchFamily="34" charset="0"/>
              </a:rPr>
              <a:t>Két </a:t>
            </a:r>
            <a:r>
              <a:rPr lang="hu-HU" sz="1900" dirty="0">
                <a:latin typeface="Century Gothic" panose="020B0502020202020204" pitchFamily="34" charset="0"/>
              </a:rPr>
              <a:t>fő vállalkozástípus</a:t>
            </a:r>
            <a:r>
              <a:rPr lang="hu-HU" sz="1900" dirty="0" smtClean="0">
                <a:latin typeface="Century Gothic" panose="020B0502020202020204" pitchFamily="34" charset="0"/>
              </a:rPr>
              <a:t>:</a:t>
            </a:r>
          </a:p>
          <a:p>
            <a:pPr lvl="0"/>
            <a:r>
              <a:rPr lang="hu-HU" sz="1900" b="1" dirty="0" smtClean="0">
                <a:latin typeface="Century Gothic" panose="020B0502020202020204" pitchFamily="34" charset="0"/>
              </a:rPr>
              <a:t>Életmód-vállalkozások</a:t>
            </a:r>
            <a:r>
              <a:rPr lang="hu-HU" sz="1900" dirty="0" smtClean="0">
                <a:latin typeface="Century Gothic" panose="020B0502020202020204" pitchFamily="34" charset="0"/>
              </a:rPr>
              <a:t> </a:t>
            </a:r>
            <a:r>
              <a:rPr lang="hu-HU" sz="1900" dirty="0">
                <a:latin typeface="Century Gothic" panose="020B0502020202020204" pitchFamily="34" charset="0"/>
              </a:rPr>
              <a:t>(a cégek 90–95%-a): az a fő törekvésük, hogy a tulajdonosok számára elfogadható életvitelt biztosítsanak, nagyobb kockázatok és gyors növekedési kilátások nélkül. </a:t>
            </a:r>
            <a:endParaRPr lang="hu-HU" sz="1900" dirty="0" smtClean="0">
              <a:latin typeface="Century Gothic" panose="020B0502020202020204" pitchFamily="34" charset="0"/>
            </a:endParaRPr>
          </a:p>
          <a:p>
            <a:pPr lvl="0"/>
            <a:endParaRPr lang="hu-HU" sz="1900" dirty="0">
              <a:latin typeface="Century Gothic" panose="020B0502020202020204" pitchFamily="34" charset="0"/>
            </a:endParaRPr>
          </a:p>
          <a:p>
            <a:r>
              <a:rPr lang="hu-HU" sz="1900" b="1" dirty="0">
                <a:latin typeface="Century Gothic" panose="020B0502020202020204" pitchFamily="34" charset="0"/>
              </a:rPr>
              <a:t>Nagy növekedési potenciálú </a:t>
            </a:r>
            <a:r>
              <a:rPr lang="hu-HU" sz="1900" b="1" dirty="0" smtClean="0">
                <a:latin typeface="Century Gothic" panose="020B0502020202020204" pitchFamily="34" charset="0"/>
              </a:rPr>
              <a:t> </a:t>
            </a:r>
            <a:r>
              <a:rPr lang="hu-HU" sz="1900" dirty="0" smtClean="0">
                <a:latin typeface="Century Gothic" panose="020B0502020202020204" pitchFamily="34" charset="0"/>
              </a:rPr>
              <a:t>(</a:t>
            </a:r>
            <a:r>
              <a:rPr lang="hu-HU" sz="1900" dirty="0">
                <a:latin typeface="Century Gothic" panose="020B0502020202020204" pitchFamily="34" charset="0"/>
              </a:rPr>
              <a:t>5–10%): gyors fejlődés, nagyobb kockázatok vállalása.</a:t>
            </a:r>
            <a:endParaRPr lang="hu-HU" sz="19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325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05691" y="1169642"/>
            <a:ext cx="105025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A vállalkozás </a:t>
            </a:r>
            <a:r>
              <a:rPr lang="hu-HU" sz="2400" b="1" dirty="0" smtClean="0">
                <a:latin typeface="Century Gothic" panose="020B0502020202020204" pitchFamily="34" charset="0"/>
              </a:rPr>
              <a:t>finanszírozási módjai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A vállalkozások gyakran szembesülnek azzal a döntéssel, hogy </a:t>
            </a:r>
            <a:r>
              <a:rPr lang="hu-HU" sz="2400" dirty="0" smtClean="0">
                <a:latin typeface="Century Gothic" panose="020B0502020202020204" pitchFamily="34" charset="0"/>
              </a:rPr>
              <a:t>indulásukat vagy fejlődésüket, :</a:t>
            </a:r>
          </a:p>
          <a:p>
            <a:pPr marL="285750" indent="-285750">
              <a:buFontTx/>
              <a:buChar char="-"/>
            </a:pPr>
            <a:r>
              <a:rPr lang="hu-HU" sz="2400" dirty="0" smtClean="0">
                <a:latin typeface="Century Gothic" panose="020B0502020202020204" pitchFamily="34" charset="0"/>
              </a:rPr>
              <a:t>saját </a:t>
            </a:r>
            <a:r>
              <a:rPr lang="hu-HU" sz="2400" dirty="0">
                <a:latin typeface="Century Gothic" panose="020B0502020202020204" pitchFamily="34" charset="0"/>
              </a:rPr>
              <a:t>forrásból,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hu-HU" sz="2400" dirty="0" smtClean="0">
                <a:latin typeface="Century Gothic" panose="020B0502020202020204" pitchFamily="34" charset="0"/>
              </a:rPr>
              <a:t>támogatásból</a:t>
            </a:r>
            <a:r>
              <a:rPr lang="hu-HU" sz="2400" dirty="0">
                <a:latin typeface="Century Gothic" panose="020B0502020202020204" pitchFamily="34" charset="0"/>
              </a:rPr>
              <a:t>,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pPr marL="285750" indent="-285750">
              <a:buFontTx/>
              <a:buChar char="-"/>
            </a:pPr>
            <a:r>
              <a:rPr lang="hu-HU" sz="2400" dirty="0" smtClean="0">
                <a:latin typeface="Century Gothic" panose="020B0502020202020204" pitchFamily="34" charset="0"/>
              </a:rPr>
              <a:t>befektető </a:t>
            </a:r>
            <a:r>
              <a:rPr lang="hu-HU" sz="2400" dirty="0">
                <a:latin typeface="Century Gothic" panose="020B0502020202020204" pitchFamily="34" charset="0"/>
              </a:rPr>
              <a:t>bevonásával </a:t>
            </a:r>
            <a:r>
              <a:rPr lang="hu-HU" sz="2400" dirty="0" smtClean="0">
                <a:latin typeface="Century Gothic" panose="020B0502020202020204" pitchFamily="34" charset="0"/>
              </a:rPr>
              <a:t>vagy</a:t>
            </a:r>
          </a:p>
          <a:p>
            <a:pPr marL="285750" indent="-285750">
              <a:buFontTx/>
              <a:buChar char="-"/>
            </a:pPr>
            <a:r>
              <a:rPr lang="hu-HU" sz="2400" dirty="0" smtClean="0">
                <a:latin typeface="Century Gothic" panose="020B0502020202020204" pitchFamily="34" charset="0"/>
              </a:rPr>
              <a:t>hitelből </a:t>
            </a:r>
            <a:r>
              <a:rPr lang="hu-HU" sz="2400" dirty="0">
                <a:latin typeface="Century Gothic" panose="020B0502020202020204" pitchFamily="34" charset="0"/>
              </a:rPr>
              <a:t>finanszírozzák. </a:t>
            </a:r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Mindegyik </a:t>
            </a:r>
            <a:r>
              <a:rPr lang="hu-HU" sz="2400" dirty="0">
                <a:latin typeface="Century Gothic" panose="020B0502020202020204" pitchFamily="34" charset="0"/>
              </a:rPr>
              <a:t>opciónak megvannak az előnyei és </a:t>
            </a:r>
            <a:r>
              <a:rPr lang="hu-HU" sz="2400" dirty="0" smtClean="0">
                <a:latin typeface="Century Gothic" panose="020B0502020202020204" pitchFamily="34" charset="0"/>
              </a:rPr>
              <a:t>hátrányai</a:t>
            </a:r>
            <a:endParaRPr lang="hu-H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5275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05691" y="1169642"/>
            <a:ext cx="10502537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Saját forrás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Előnyei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Olcsó: nincs kamat vagy egyéb költség.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Nincs külső feltételrendszer, függetlenséget ad.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Nincs kötelező tőke- vagy kamatfizetés.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Hátrányai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 </a:t>
            </a:r>
            <a:r>
              <a:rPr lang="hu-HU" sz="2000" dirty="0" smtClean="0">
                <a:latin typeface="Century Gothic" panose="020B0502020202020204" pitchFamily="34" charset="0"/>
              </a:rPr>
              <a:t>pénzt </a:t>
            </a:r>
            <a:r>
              <a:rPr lang="hu-HU" sz="2000" dirty="0">
                <a:latin typeface="Century Gothic" panose="020B0502020202020204" pitchFamily="34" charset="0"/>
              </a:rPr>
              <a:t>más területektől kell elvonni, ami ronthatja a működést.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Ha a fejlesztés nem sikerül, a saját tőke csökken.</a:t>
            </a:r>
          </a:p>
          <a:p>
            <a:pPr lvl="0"/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likviditási kockázat jelentős: nem szabad </a:t>
            </a:r>
            <a:r>
              <a:rPr lang="hu-HU" sz="2000" dirty="0" smtClean="0">
                <a:latin typeface="Century Gothic" panose="020B0502020202020204" pitchFamily="34" charset="0"/>
              </a:rPr>
              <a:t>teljesen felhasználni a </a:t>
            </a:r>
            <a:r>
              <a:rPr lang="hu-HU" sz="2000" dirty="0">
                <a:latin typeface="Century Gothic" panose="020B0502020202020204" pitchFamily="34" charset="0"/>
              </a:rPr>
              <a:t>működési pénzügyi tartalékokat.</a:t>
            </a:r>
          </a:p>
        </p:txBody>
      </p:sp>
    </p:spTree>
    <p:extLst>
      <p:ext uri="{BB962C8B-B14F-4D97-AF65-F5344CB8AC3E}">
        <p14:creationId xmlns:p14="http://schemas.microsoft.com/office/powerpoint/2010/main" val="919051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40525" y="1213184"/>
            <a:ext cx="1050253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Passzív jövedelem céges keretben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passzív jövedelem olyan bevételi forma, ami nem igényel folyamatos aktív munkát, de a cég bevételét növeli.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Lehetséges </a:t>
            </a:r>
            <a:r>
              <a:rPr lang="hu-HU" sz="2000" dirty="0">
                <a:latin typeface="Century Gothic" panose="020B0502020202020204" pitchFamily="34" charset="0"/>
              </a:rPr>
              <a:t>formák: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Ingatlan bérbeadás – céges tulajdonban lévő ingatlan kiadása</a:t>
            </a:r>
          </a:p>
          <a:p>
            <a:pPr lvl="1"/>
            <a:endParaRPr lang="hu-HU" sz="2000" dirty="0" smtClean="0">
              <a:latin typeface="Century Gothic" panose="020B0502020202020204" pitchFamily="34" charset="0"/>
            </a:endParaRPr>
          </a:p>
          <a:p>
            <a:pPr lvl="1"/>
            <a:r>
              <a:rPr lang="hu-HU" sz="2000" dirty="0" smtClean="0">
                <a:latin typeface="Century Gothic" panose="020B0502020202020204" pitchFamily="34" charset="0"/>
              </a:rPr>
              <a:t>Részvények</a:t>
            </a:r>
            <a:r>
              <a:rPr lang="hu-HU" sz="2000" dirty="0">
                <a:latin typeface="Century Gothic" panose="020B0502020202020204" pitchFamily="34" charset="0"/>
              </a:rPr>
              <a:t>, kötvények, befektetési alapok – osztalékból származó bevétel</a:t>
            </a:r>
          </a:p>
          <a:p>
            <a:pPr lvl="1"/>
            <a:endParaRPr lang="hu-HU" sz="2000" dirty="0" smtClean="0">
              <a:latin typeface="Century Gothic" panose="020B0502020202020204" pitchFamily="34" charset="0"/>
            </a:endParaRPr>
          </a:p>
          <a:p>
            <a:pPr lvl="1"/>
            <a:r>
              <a:rPr lang="hu-HU" sz="2000" dirty="0" err="1" smtClean="0">
                <a:latin typeface="Century Gothic" panose="020B0502020202020204" pitchFamily="34" charset="0"/>
              </a:rPr>
              <a:t>Licensz</a:t>
            </a:r>
            <a:r>
              <a:rPr lang="hu-HU" sz="2000" dirty="0">
                <a:latin typeface="Century Gothic" panose="020B0502020202020204" pitchFamily="34" charset="0"/>
              </a:rPr>
              <a:t>, jogdíj, know-how értékesítés – szellemi termékek bevételei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Előny</a:t>
            </a:r>
            <a:r>
              <a:rPr lang="hu-HU" sz="2000" dirty="0">
                <a:latin typeface="Century Gothic" panose="020B0502020202020204" pitchFamily="34" charset="0"/>
              </a:rPr>
              <a:t>: csökkenti a pénzügyi függőséget a napi üzletmenettől, hosszú távon stabil cash-flow-t biztosít.</a:t>
            </a:r>
          </a:p>
        </p:txBody>
      </p:sp>
    </p:spTree>
    <p:extLst>
      <p:ext uri="{BB962C8B-B14F-4D97-AF65-F5344CB8AC3E}">
        <p14:creationId xmlns:p14="http://schemas.microsoft.com/office/powerpoint/2010/main" val="23044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Skálázható üzleti modell 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skálázhatóság azt jelenti, hogy a vállalkozás úgy tud növekedni, hogy közben nem nőnek arányosan a költségei. Vagyis: több bevétel, több ügyfél, ugyanannyi vagy csak kicsit több erőforrással.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Ha </a:t>
            </a:r>
            <a:r>
              <a:rPr lang="hu-HU" sz="2000" dirty="0">
                <a:latin typeface="Century Gothic" panose="020B0502020202020204" pitchFamily="34" charset="0"/>
              </a:rPr>
              <a:t>ugyanazzal az idővel és energiával több terméket vagy szolgáltatást tudsz értékesíteni, akkor az üzleti modelled skálázható.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digitális termékek (e-könyv, kurzus) ezért különösen jók: egyszer készülnek el, de sokszor eladhatók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Miért fontos a skálázhatóság</a:t>
            </a:r>
            <a:r>
              <a:rPr lang="hu-HU" sz="20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Fenntartható növekedés:</a:t>
            </a:r>
            <a:r>
              <a:rPr lang="hu-HU" sz="2000" dirty="0">
                <a:latin typeface="Century Gothic" panose="020B0502020202020204" pitchFamily="34" charset="0"/>
              </a:rPr>
              <a:t> a vállalkozás kibírja a nagyobb terhelést is.</a:t>
            </a:r>
          </a:p>
          <a:p>
            <a:r>
              <a:rPr lang="hu-HU" sz="2000" b="1" dirty="0">
                <a:latin typeface="Century Gothic" panose="020B0502020202020204" pitchFamily="34" charset="0"/>
              </a:rPr>
              <a:t>Magasabb nyereség:</a:t>
            </a:r>
            <a:r>
              <a:rPr lang="hu-HU" sz="2000" dirty="0">
                <a:latin typeface="Century Gothic" panose="020B0502020202020204" pitchFamily="34" charset="0"/>
              </a:rPr>
              <a:t> bevétel nő, költség alig.</a:t>
            </a:r>
          </a:p>
          <a:p>
            <a:r>
              <a:rPr lang="hu-HU" sz="2000" b="1" dirty="0">
                <a:latin typeface="Century Gothic" panose="020B0502020202020204" pitchFamily="34" charset="0"/>
              </a:rPr>
              <a:t>Versenyelőny:</a:t>
            </a:r>
            <a:r>
              <a:rPr lang="hu-HU" sz="2000" dirty="0">
                <a:latin typeface="Century Gothic" panose="020B0502020202020204" pitchFamily="34" charset="0"/>
              </a:rPr>
              <a:t> gyorsabban reagálsz a piac változásaira.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64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62170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Tartalékképzés </a:t>
            </a:r>
            <a:r>
              <a:rPr lang="hu-HU" sz="2000" b="1" dirty="0">
                <a:latin typeface="Century Gothic" panose="020B0502020202020204" pitchFamily="34" charset="0"/>
              </a:rPr>
              <a:t>mint üzleti stabilitás</a:t>
            </a:r>
          </a:p>
          <a:p>
            <a:r>
              <a:rPr lang="hu-HU" sz="2000" b="1" dirty="0">
                <a:latin typeface="Century Gothic" panose="020B0502020202020204" pitchFamily="34" charset="0"/>
              </a:rPr>
              <a:t>Mi a tartalék?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tartalék olyan pénzügyi forrás, amelyet a vállalkozás előre nem látható költségek, vészhelyzetek vagy beruházási lehetőségek fedezésére tart fenn.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Cél</a:t>
            </a:r>
            <a:r>
              <a:rPr lang="hu-HU" sz="2000" dirty="0">
                <a:latin typeface="Century Gothic" panose="020B0502020202020204" pitchFamily="34" charset="0"/>
              </a:rPr>
              <a:t>: csökkenteni a likviditási és működési kockázatot, biztosítani, hogy a vállalkozás a váratlan helyzetekben is stabil maradjon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Miért fontos?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Váratlan kiadások fedezése: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Pl. géphiba, nagyobb karbantartás, hirtelen piaci költségnövekedés.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Ha nincs tartalék, a cég kénytelen lehet drága hitelt felvenni vagy elhalasztani a projektet.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Üzleti stabilitás: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A tartalék lehetővé teszi, hogy a vállalkozás </a:t>
            </a:r>
            <a:r>
              <a:rPr lang="hu-HU" b="1" dirty="0">
                <a:latin typeface="Century Gothic" panose="020B0502020202020204" pitchFamily="34" charset="0"/>
              </a:rPr>
              <a:t>folyamatosan működjön</a:t>
            </a:r>
            <a:r>
              <a:rPr lang="hu-HU" dirty="0">
                <a:latin typeface="Century Gothic" panose="020B0502020202020204" pitchFamily="34" charset="0"/>
              </a:rPr>
              <a:t>, még akkor is, ha a bevételek átmenetileg csökkennek.</a:t>
            </a:r>
          </a:p>
          <a:p>
            <a:r>
              <a:rPr lang="hu-HU" b="1" dirty="0">
                <a:latin typeface="Century Gothic" panose="020B0502020202020204" pitchFamily="34" charset="0"/>
              </a:rPr>
              <a:t>Kockázatkezelés: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Csökkenti a pénzügyi stresszt és a kényszerű döntések számát.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Növeli a vállalkozás megbízhatóságát partnerek és hitelezők szemében.</a:t>
            </a:r>
          </a:p>
          <a:p>
            <a:endParaRPr lang="hu-HU" sz="2000" dirty="0"/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148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Tartalékképzés </a:t>
            </a:r>
            <a:r>
              <a:rPr lang="hu-HU" sz="2000" b="1" dirty="0" smtClean="0">
                <a:latin typeface="Century Gothic" panose="020B0502020202020204" pitchFamily="34" charset="0"/>
              </a:rPr>
              <a:t>típusai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Működési tartalék: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A napi működés biztosítására szolgál (pl. bérkifizetés, alapanyagok, rezsi).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Célszerű legalább 1–3 havi működési költséget tartani.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Beruházási </a:t>
            </a:r>
            <a:r>
              <a:rPr lang="hu-HU" sz="2000" b="1" dirty="0">
                <a:latin typeface="Century Gothic" panose="020B0502020202020204" pitchFamily="34" charset="0"/>
              </a:rPr>
              <a:t>tartalék: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Új eszközök, gépek, technológiai fejlesztések fedezésére.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Különösen fontos gyorsan növekvő vagy beruházásigényes vállalkozásoknál.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Kockázati </a:t>
            </a:r>
            <a:r>
              <a:rPr lang="hu-HU" sz="2000" b="1" dirty="0">
                <a:latin typeface="Century Gothic" panose="020B0502020202020204" pitchFamily="34" charset="0"/>
              </a:rPr>
              <a:t>vagy stratégiai tartalék: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Váratlan piaci változások, jogi kötelezettségek, hirtelen likviditási hiány fedezésére.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Lehetővé teszi, hogy a cég ne veszítse el mozgásterét, ha egy krízis adódik.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141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Hogyan építsük a tartalékot</a:t>
            </a:r>
            <a:r>
              <a:rPr lang="hu-HU" sz="20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Rendszeres megtakarítás:</a:t>
            </a:r>
            <a:r>
              <a:rPr lang="hu-HU" sz="2000" dirty="0">
                <a:latin typeface="Century Gothic" panose="020B0502020202020204" pitchFamily="34" charset="0"/>
              </a:rPr>
              <a:t> minden hónap bevételének bizonyos százalékát (pl. 5–10%) különítsük el.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Külön </a:t>
            </a:r>
            <a:r>
              <a:rPr lang="hu-HU" sz="2000" b="1" dirty="0">
                <a:latin typeface="Century Gothic" panose="020B0502020202020204" pitchFamily="34" charset="0"/>
              </a:rPr>
              <a:t>számla:</a:t>
            </a:r>
            <a:r>
              <a:rPr lang="hu-HU" sz="2000" dirty="0">
                <a:latin typeface="Century Gothic" panose="020B0502020202020204" pitchFamily="34" charset="0"/>
              </a:rPr>
              <a:t> a tartalékot elkülönítve vezessük, hogy ne keveredjen a napi pénzügyekkel.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Célorientált </a:t>
            </a:r>
            <a:r>
              <a:rPr lang="hu-HU" sz="2000" b="1" dirty="0">
                <a:latin typeface="Century Gothic" panose="020B0502020202020204" pitchFamily="34" charset="0"/>
              </a:rPr>
              <a:t>tervezés:</a:t>
            </a:r>
            <a:r>
              <a:rPr lang="hu-HU" sz="2000" dirty="0">
                <a:latin typeface="Century Gothic" panose="020B0502020202020204" pitchFamily="34" charset="0"/>
              </a:rPr>
              <a:t> határozd meg, hogy melyik tartalék mire szolgál, és mennyi ideig kell fedeznie a költségeket.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Rendszeres </a:t>
            </a:r>
            <a:r>
              <a:rPr lang="hu-HU" sz="2000" b="1" dirty="0">
                <a:latin typeface="Century Gothic" panose="020B0502020202020204" pitchFamily="34" charset="0"/>
              </a:rPr>
              <a:t>felülvizsgálat:</a:t>
            </a:r>
            <a:r>
              <a:rPr lang="hu-HU" sz="2000" dirty="0">
                <a:latin typeface="Century Gothic" panose="020B0502020202020204" pitchFamily="34" charset="0"/>
              </a:rPr>
              <a:t> a cég növekedésével és kockázataival együtt frissítsük a tartalékok nagyságát.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366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123406" y="1840202"/>
            <a:ext cx="105025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latin typeface="Century Gothic" panose="020B0502020202020204" pitchFamily="34" charset="0"/>
              </a:rPr>
              <a:t>A tartalékképzés </a:t>
            </a:r>
            <a:r>
              <a:rPr lang="hu-HU" sz="2000" b="1" dirty="0">
                <a:latin typeface="Century Gothic" panose="020B0502020202020204" pitchFamily="34" charset="0"/>
              </a:rPr>
              <a:t>nem költség, hanem befektetés a cég stabilitásába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Segít a likviditás fenntartásában, a kockázatok csökkentésében és a hosszú távú növekedés támogatásában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Rendszeres </a:t>
            </a:r>
            <a:r>
              <a:rPr lang="hu-HU" sz="2000" dirty="0">
                <a:latin typeface="Century Gothic" panose="020B0502020202020204" pitchFamily="34" charset="0"/>
              </a:rPr>
              <a:t>felülvizsgálattal és elkülönített számlával a tartalék hatékonyan működik.</a:t>
            </a:r>
          </a:p>
        </p:txBody>
      </p:sp>
    </p:spTree>
    <p:extLst>
      <p:ext uri="{BB962C8B-B14F-4D97-AF65-F5344CB8AC3E}">
        <p14:creationId xmlns:p14="http://schemas.microsoft.com/office/powerpoint/2010/main" val="2007947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62149" y="716796"/>
            <a:ext cx="1050253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Támogatás/Pályázatok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 smtClean="0"/>
          </a:p>
          <a:p>
            <a:r>
              <a:rPr lang="hu-HU" sz="2400" dirty="0" smtClean="0"/>
              <a:t>A </a:t>
            </a:r>
            <a:r>
              <a:rPr lang="hu-HU" sz="2400" dirty="0"/>
              <a:t>támogatások lehetnek:</a:t>
            </a:r>
          </a:p>
          <a:p>
            <a:pPr lvl="0"/>
            <a:r>
              <a:rPr lang="hu-HU" sz="2400" b="1" dirty="0"/>
              <a:t>visszatérítendők</a:t>
            </a:r>
            <a:r>
              <a:rPr lang="hu-HU" sz="2400" dirty="0"/>
              <a:t>,</a:t>
            </a:r>
          </a:p>
          <a:p>
            <a:pPr lvl="0"/>
            <a:r>
              <a:rPr lang="hu-HU" sz="2400" b="1" dirty="0"/>
              <a:t>nem visszatérítendők</a:t>
            </a:r>
            <a:r>
              <a:rPr lang="hu-HU" sz="2400" dirty="0"/>
              <a:t>.</a:t>
            </a:r>
          </a:p>
          <a:p>
            <a:endParaRPr lang="hu-HU" sz="2400" b="1" dirty="0" smtClean="0"/>
          </a:p>
          <a:p>
            <a:r>
              <a:rPr lang="hu-HU" sz="2400" b="1" dirty="0" smtClean="0"/>
              <a:t>Előnyei</a:t>
            </a:r>
            <a:endParaRPr lang="hu-HU" sz="2400" dirty="0"/>
          </a:p>
          <a:p>
            <a:pPr lvl="0"/>
            <a:r>
              <a:rPr lang="hu-HU" sz="2400" dirty="0"/>
              <a:t>Nagyon olcsó finanszírozási forma (nincs kamat).</a:t>
            </a:r>
          </a:p>
          <a:p>
            <a:pPr lvl="0"/>
            <a:r>
              <a:rPr lang="hu-HU" sz="2400" dirty="0"/>
              <a:t>A működést kevésbé terheli meg, mint a hitel.</a:t>
            </a:r>
          </a:p>
          <a:p>
            <a:endParaRPr lang="hu-HU" sz="2400" b="1" dirty="0" smtClean="0"/>
          </a:p>
          <a:p>
            <a:r>
              <a:rPr lang="hu-HU" sz="2400" b="1" dirty="0" smtClean="0"/>
              <a:t>Hátrányai</a:t>
            </a:r>
            <a:endParaRPr lang="hu-HU" sz="2400" dirty="0"/>
          </a:p>
          <a:p>
            <a:pPr lvl="0"/>
            <a:r>
              <a:rPr lang="hu-HU" sz="2400" dirty="0"/>
              <a:t>Szigorú feltételeknek kell megfelelni (pl. árbevétel-, létszámnövelés).</a:t>
            </a:r>
          </a:p>
          <a:p>
            <a:pPr lvl="0"/>
            <a:r>
              <a:rPr lang="hu-HU" sz="2400" dirty="0"/>
              <a:t>A folyamat hosszú: benyújtás → elbírálás → megvalósítás → elszámolás.</a:t>
            </a:r>
          </a:p>
          <a:p>
            <a:pPr lvl="0"/>
            <a:r>
              <a:rPr lang="hu-HU" sz="2400" dirty="0"/>
              <a:t>Sok pályázat </a:t>
            </a:r>
            <a:r>
              <a:rPr lang="hu-HU" sz="2400" dirty="0" err="1"/>
              <a:t>utófinanszírozású</a:t>
            </a:r>
            <a:r>
              <a:rPr lang="hu-HU" sz="2400" dirty="0"/>
              <a:t> → előre kell pénzt biztosítani.</a:t>
            </a:r>
          </a:p>
        </p:txBody>
      </p:sp>
    </p:spTree>
    <p:extLst>
      <p:ext uri="{BB962C8B-B14F-4D97-AF65-F5344CB8AC3E}">
        <p14:creationId xmlns:p14="http://schemas.microsoft.com/office/powerpoint/2010/main" val="399459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62149" y="716796"/>
            <a:ext cx="1050253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Támogatás/Pályázatok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sz="2400" dirty="0" smtClean="0"/>
          </a:p>
          <a:p>
            <a:r>
              <a:rPr lang="hu-HU" sz="2400" dirty="0" smtClean="0">
                <a:latin typeface="Century Gothic" panose="020B0502020202020204" pitchFamily="34" charset="0"/>
              </a:rPr>
              <a:t>A </a:t>
            </a:r>
            <a:r>
              <a:rPr lang="hu-HU" sz="2400" dirty="0">
                <a:latin typeface="Century Gothic" panose="020B0502020202020204" pitchFamily="34" charset="0"/>
              </a:rPr>
              <a:t>támogatás nem feltétlenül csak pénzbeli formában </a:t>
            </a:r>
            <a:r>
              <a:rPr lang="hu-HU" sz="2400" dirty="0" smtClean="0">
                <a:latin typeface="Century Gothic" panose="020B0502020202020204" pitchFamily="34" charset="0"/>
              </a:rPr>
              <a:t>érkezhet. 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Gyakran </a:t>
            </a:r>
            <a:r>
              <a:rPr lang="hu-HU" sz="2400" dirty="0">
                <a:latin typeface="Century Gothic" panose="020B0502020202020204" pitchFamily="34" charset="0"/>
              </a:rPr>
              <a:t>lehet például mentorprogram, képzési vagy tanácsadási lehetőség, ingyenes programsorozat vagy szakmai szolgáltatás formájában is, amelyek értéke a vállalkozás fejlődését, tudását és kapcsolati hálóját erősíti</a:t>
            </a:r>
            <a:r>
              <a:rPr lang="hu-HU" sz="24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NAV mentor program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Magyarország </a:t>
            </a:r>
            <a:r>
              <a:rPr lang="hu-HU" sz="2400" dirty="0">
                <a:latin typeface="Century Gothic" panose="020B0502020202020204" pitchFamily="34" charset="0"/>
              </a:rPr>
              <a:t>Kormánya és a Magyar Kereskedelmi és Iparkamara "Szövetségben a Vállalkozókkal" című megállapodása és az ahhoz kapcsolódó Vállalkozásfejlesztés Program keretében valósul meg.</a:t>
            </a:r>
            <a:endParaRPr lang="hu-HU" sz="24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4560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01189" y="548580"/>
            <a:ext cx="10502537" cy="66171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Vállalkozásindítási </a:t>
            </a:r>
            <a:r>
              <a:rPr lang="hu-HU" sz="2400" b="1" dirty="0">
                <a:latin typeface="Century Gothic" panose="020B0502020202020204" pitchFamily="34" charset="0"/>
              </a:rPr>
              <a:t>támogatások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Célja: 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Az álláskeresők vállalkozói készségének, hajlandóságának előmozdítása, saját vállalkozás, illetve vállalkozói tevékenység beindítására való ösztönzés támogatás nyújtásával.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Miről </a:t>
            </a:r>
            <a:r>
              <a:rPr lang="hu-HU" sz="2000" b="1" dirty="0">
                <a:latin typeface="Century Gothic" panose="020B0502020202020204" pitchFamily="34" charset="0"/>
              </a:rPr>
              <a:t>szólnak</a:t>
            </a:r>
            <a:r>
              <a:rPr lang="hu-HU" sz="2000" b="1" dirty="0" smtClean="0">
                <a:latin typeface="Century Gothic" panose="020B0502020202020204" pitchFamily="34" charset="0"/>
              </a:rPr>
              <a:t>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Olyan források, amelyek segítik a vállalkozás beindítását: eszközvásárlást, marketinget, működési költségeket vagy akár a vállalkozó első hónapjait.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Mire </a:t>
            </a:r>
            <a:r>
              <a:rPr lang="hu-HU" sz="2000" b="1" dirty="0">
                <a:latin typeface="Century Gothic" panose="020B0502020202020204" pitchFamily="34" charset="0"/>
              </a:rPr>
              <a:t>jó</a:t>
            </a:r>
            <a:r>
              <a:rPr lang="hu-HU" sz="2000" b="1" dirty="0" smtClean="0">
                <a:latin typeface="Century Gothic" panose="020B0502020202020204" pitchFamily="34" charset="0"/>
              </a:rPr>
              <a:t>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/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– Stabil indulás biztosítása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– Kezdőtőke teremtése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– Szolgáltatás vagy termék első verziójának </a:t>
            </a:r>
            <a:r>
              <a:rPr lang="hu-HU" sz="2000" dirty="0" smtClean="0">
                <a:latin typeface="Century Gothic" panose="020B0502020202020204" pitchFamily="34" charset="0"/>
              </a:rPr>
              <a:t>létrehozása</a:t>
            </a:r>
            <a:br>
              <a:rPr lang="hu-HU" sz="2000" dirty="0" smtClean="0">
                <a:latin typeface="Century Gothic" panose="020B0502020202020204" pitchFamily="34" charset="0"/>
              </a:rPr>
            </a:b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Munkaügyi központok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74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88275" y="716796"/>
            <a:ext cx="1050253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Pályázati előkészítés: üzleti terv – pénzügyi terv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Az üzleti terv célja: a vállalkozás stratégiájának, piaci helyzetének és fejlesztési elképzeléseinek bemutatása.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pályázatban elvárt pénzügyi terv: bevételek, kiadások, cash-flow, megtérülés.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Tippek: legyünk konkrétak, valós adatokkal dolgozzunk, mutassuk be a kockázatkezelést.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Jogosultsági </a:t>
            </a:r>
            <a:r>
              <a:rPr lang="hu-HU" sz="2000" b="1" dirty="0">
                <a:latin typeface="Century Gothic" panose="020B0502020202020204" pitchFamily="34" charset="0"/>
              </a:rPr>
              <a:t>feltételek elemzése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Ellenőrizni kell a pályázat célcsoportját, vállalkozás típusát, éves árbevétel határokat, szektor korlátozásokat.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Figyeljünk a formai és tartalmi követelményekre (pl. cégforma, adózás, működési idő</a:t>
            </a:r>
            <a:r>
              <a:rPr lang="hu-HU" sz="2000" dirty="0" smtClean="0">
                <a:latin typeface="Century Gothic" panose="020B0502020202020204" pitchFamily="34" charset="0"/>
              </a:rPr>
              <a:t>).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Megvalósítási </a:t>
            </a:r>
            <a:r>
              <a:rPr lang="hu-HU" sz="2000" b="1" dirty="0">
                <a:latin typeface="Century Gothic" panose="020B0502020202020204" pitchFamily="34" charset="0"/>
              </a:rPr>
              <a:t>költségek összeállítása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Részletezzük a beruházási, működési és egyéb projektköltségeket.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Indokoljuk a költségeket, igazolható ajánlatokkal, piaci árakkal.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Tipikus hibák: költségek alul- vagy túlbecslése, indoklás hiánya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6224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36023" y="943219"/>
            <a:ext cx="105025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Fenntartási feltételek megléte</a:t>
            </a:r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Pályázat nyerése után a fenntartási időszakban kötelező a projekt működtetése.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Jelentési, pénzügyi és auditálási kötelezettségek.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Példa: 3–5 éves fenntartási időszak, dokumentálási elvárások.</a:t>
            </a:r>
          </a:p>
          <a:p>
            <a:endParaRPr lang="hu-HU" sz="2400" b="1" dirty="0" smtClean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Gyakori </a:t>
            </a:r>
            <a:r>
              <a:rPr lang="hu-HU" sz="2400" b="1" dirty="0">
                <a:latin typeface="Century Gothic" panose="020B0502020202020204" pitchFamily="34" charset="0"/>
              </a:rPr>
              <a:t>hibák és elutasítási okok</a:t>
            </a:r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Hiányos dokumentáció, pontatlan pénzügyi terv.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Nem egyértelmű projektcél, túl optimista bevételi előrejelzés.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Formai hibák, határidők elmulasztása, jogosultsági kritériumok figyelmen kívül hagyása.</a:t>
            </a:r>
          </a:p>
        </p:txBody>
      </p:sp>
    </p:spTree>
    <p:extLst>
      <p:ext uri="{BB962C8B-B14F-4D97-AF65-F5344CB8AC3E}">
        <p14:creationId xmlns:p14="http://schemas.microsoft.com/office/powerpoint/2010/main" val="85130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62149" y="716796"/>
            <a:ext cx="1050253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Munkahely teremtő vagy bővítő támogatások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GINOP Plusz-3.2.1-24 képzési + bér támogatás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munkavállalók képzését és a képzés közben kieső munkaórák bérköltségét is támogatja. </a:t>
            </a:r>
            <a:r>
              <a:rPr lang="hu-HU" dirty="0" smtClean="0">
                <a:latin typeface="Century Gothic" panose="020B0502020202020204" pitchFamily="34" charset="0"/>
              </a:rPr>
              <a:t>GINOP PLUSZ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Elsősorban olyan cégeknek jó, amelyek fejleszteni akarják a dolgozóik kompetenciáit, és ezzel egyben stabilan tartani őket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https</a:t>
            </a:r>
            <a:r>
              <a:rPr lang="hu-HU" dirty="0">
                <a:latin typeface="Century Gothic" panose="020B0502020202020204" pitchFamily="34" charset="0"/>
              </a:rPr>
              <a:t>://nfsz.munka.hu/tart/megye_aloldal?terulet=komarom</a:t>
            </a:r>
          </a:p>
        </p:txBody>
      </p:sp>
    </p:spTree>
    <p:extLst>
      <p:ext uri="{BB962C8B-B14F-4D97-AF65-F5344CB8AC3E}">
        <p14:creationId xmlns:p14="http://schemas.microsoft.com/office/powerpoint/2010/main" val="346675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09898" y="577459"/>
            <a:ext cx="10502537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Munkahely teremtő vagy bővítő támogatások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A TOP_PLUSZ-3.1.1-21-es foglalkoztatási paktum projekt célcsoporti támogatásának megindítását tervezi még idén a Komárom-Esztergom Vármegyei Kormányhivatal. A források kihelyezése a hátrányos helyzetű álláskeresők, illetve az inaktív személyek foglalkoztatásának elősegítését, a nyílt munkaerőpiacon való megjelenésüket és tartósan ott maradásukat szolgálják. </a:t>
            </a:r>
            <a:endParaRPr lang="hu-HU" dirty="0" smtClean="0">
              <a:latin typeface="Century Gothic" panose="020B0502020202020204" pitchFamily="34" charset="0"/>
              <a:cs typeface="Courier New" panose="02070309020205020404" pitchFamily="49" charset="0"/>
            </a:endParaRPr>
          </a:p>
          <a:p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A </a:t>
            </a:r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2027. március 31-ig tartó megvalósítási időszakban tervezetten összesen közel 1500 fő programba vonása valósul meg. A projekt három célcsoportot határozott meg, az álláskeresők ezek valamelyikébe kell, hogy </a:t>
            </a:r>
            <a:r>
              <a:rPr lang="hu-HU" dirty="0" err="1">
                <a:latin typeface="Century Gothic" panose="020B0502020202020204" pitchFamily="34" charset="0"/>
                <a:cs typeface="Courier New" panose="02070309020205020404" pitchFamily="49" charset="0"/>
              </a:rPr>
              <a:t>besorolhatóak</a:t>
            </a:r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 legyenek annak érdekében, hogy a projekt nyújtotta szolgáltatásokat, támogatásokat igénybe tudják venni: </a:t>
            </a:r>
            <a:endParaRPr lang="hu-HU" dirty="0" smtClean="0">
              <a:latin typeface="Century Gothic" panose="020B0502020202020204" pitchFamily="34" charset="0"/>
              <a:cs typeface="Courier New" panose="02070309020205020404" pitchFamily="49" charset="0"/>
            </a:endParaRPr>
          </a:p>
          <a:p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1</a:t>
            </a:r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, 30 év feletti inaktívak, </a:t>
            </a:r>
            <a:endParaRPr lang="hu-HU" dirty="0" smtClean="0">
              <a:latin typeface="Century Gothic" panose="020B0502020202020204" pitchFamily="34" charset="0"/>
              <a:cs typeface="Courier New" panose="02070309020205020404" pitchFamily="49" charset="0"/>
            </a:endParaRPr>
          </a:p>
          <a:p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2</a:t>
            </a:r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, 30 év feletti tartós munkanélküliek vagy tartós munkanélküliséggel veszélyeztetett álláskeresők (legalább 6 hónapja regisztrált álláskeresők a vármegye valamelyik járásában, vagy legalább 3 hónapja regisztrált álláskeresők a vármegye valamelyik járásában és nem rendelkeznek szakképesítéssel</a:t>
            </a:r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),</a:t>
            </a:r>
          </a:p>
          <a:p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3</a:t>
            </a:r>
            <a:r>
              <a:rPr lang="hu-HU" dirty="0">
                <a:latin typeface="Century Gothic" panose="020B0502020202020204" pitchFamily="34" charset="0"/>
                <a:cs typeface="Courier New" panose="02070309020205020404" pitchFamily="49" charset="0"/>
              </a:rPr>
              <a:t>, 50 év feletti </a:t>
            </a:r>
            <a:r>
              <a:rPr lang="hu-HU" dirty="0" smtClean="0">
                <a:latin typeface="Century Gothic" panose="020B0502020202020204" pitchFamily="34" charset="0"/>
                <a:cs typeface="Courier New" panose="02070309020205020404" pitchFamily="49" charset="0"/>
              </a:rPr>
              <a:t>álláskeresők</a:t>
            </a:r>
          </a:p>
          <a:p>
            <a:endParaRPr lang="hu-HU" dirty="0">
              <a:latin typeface="Century Gothic" panose="020B0502020202020204" pitchFamily="34" charset="0"/>
              <a:cs typeface="Courier New" panose="02070309020205020404" pitchFamily="49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https://nfsz.munka.hu/tart/megye_aloldal?terulet=komarom</a:t>
            </a:r>
          </a:p>
        </p:txBody>
      </p:sp>
    </p:spTree>
    <p:extLst>
      <p:ext uri="{BB962C8B-B14F-4D97-AF65-F5344CB8AC3E}">
        <p14:creationId xmlns:p14="http://schemas.microsoft.com/office/powerpoint/2010/main" val="3377371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36023" y="716796"/>
            <a:ext cx="1050253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Befektető bevonása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befektető lehet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b="1" dirty="0">
                <a:latin typeface="Century Gothic" panose="020B0502020202020204" pitchFamily="34" charset="0"/>
              </a:rPr>
              <a:t>pénzügyi befektető</a:t>
            </a:r>
            <a:r>
              <a:rPr lang="hu-HU" sz="2000" dirty="0">
                <a:latin typeface="Century Gothic" panose="020B0502020202020204" pitchFamily="34" charset="0"/>
              </a:rPr>
              <a:t> (hozam érdekli, nem szól bele a működésbe),</a:t>
            </a:r>
          </a:p>
          <a:p>
            <a:pPr lvl="0"/>
            <a:r>
              <a:rPr lang="hu-HU" sz="2000" b="1" dirty="0">
                <a:latin typeface="Century Gothic" panose="020B0502020202020204" pitchFamily="34" charset="0"/>
              </a:rPr>
              <a:t>szakmai befektető</a:t>
            </a:r>
            <a:r>
              <a:rPr lang="hu-HU" sz="2000" dirty="0">
                <a:latin typeface="Century Gothic" panose="020B0502020202020204" pitchFamily="34" charset="0"/>
              </a:rPr>
              <a:t> (piacszerzés, hatékonyságjavítás a célja).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Előnyei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Jelentős forráshoz juthat a cég.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Szakmai befektető tudást, infrastruktúrát is hozhat.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Hátrányai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 cég irányítása részben vagy egészben megváltozhat.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Időigényes folyamat a megfelelő partner megtalálása.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 befektető hosszú távon akár a cég átszervezését vagy megszüntetését is célként kezelheti.</a:t>
            </a:r>
          </a:p>
        </p:txBody>
      </p:sp>
    </p:spTree>
    <p:extLst>
      <p:ext uri="{BB962C8B-B14F-4D97-AF65-F5344CB8AC3E}">
        <p14:creationId xmlns:p14="http://schemas.microsoft.com/office/powerpoint/2010/main" val="173664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41" y="995470"/>
            <a:ext cx="1050253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Mikor </a:t>
            </a:r>
            <a:r>
              <a:rPr lang="hu-HU" sz="2000" b="1" dirty="0" smtClean="0">
                <a:latin typeface="Century Gothic" panose="020B0502020202020204" pitchFamily="34" charset="0"/>
              </a:rPr>
              <a:t>befektető?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Befektető </a:t>
            </a:r>
            <a:r>
              <a:rPr lang="hu-HU" sz="2000" dirty="0">
                <a:latin typeface="Century Gothic" panose="020B0502020202020204" pitchFamily="34" charset="0"/>
              </a:rPr>
              <a:t>akkor jön szóba, ha a vállalkozás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Nagy ugrást akar végrehajtani </a:t>
            </a:r>
            <a:r>
              <a:rPr lang="hu-HU" sz="2000" dirty="0" smtClean="0">
                <a:latin typeface="Century Gothic" panose="020B0502020202020204" pitchFamily="34" charset="0"/>
              </a:rPr>
              <a:t>( </a:t>
            </a:r>
            <a:r>
              <a:rPr lang="hu-HU" sz="2000" dirty="0">
                <a:latin typeface="Century Gothic" panose="020B0502020202020204" pitchFamily="34" charset="0"/>
              </a:rPr>
              <a:t>új piac, gyors növekedés</a:t>
            </a:r>
            <a:r>
              <a:rPr lang="hu-HU" sz="2000" dirty="0" smtClean="0">
                <a:latin typeface="Century Gothic" panose="020B0502020202020204" pitchFamily="34" charset="0"/>
              </a:rPr>
              <a:t>).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Nem </a:t>
            </a:r>
            <a:r>
              <a:rPr lang="hu-HU" sz="2000" dirty="0">
                <a:latin typeface="Century Gothic" panose="020B0502020202020204" pitchFamily="34" charset="0"/>
              </a:rPr>
              <a:t>csak pénzre, hanem </a:t>
            </a:r>
            <a:r>
              <a:rPr lang="hu-HU" sz="2000" b="1" dirty="0">
                <a:latin typeface="Century Gothic" panose="020B0502020202020204" pitchFamily="34" charset="0"/>
              </a:rPr>
              <a:t>szakmai támogatásra, kapcsolatokra, stratégiai partnerre</a:t>
            </a:r>
            <a:r>
              <a:rPr lang="hu-HU" sz="2000" dirty="0">
                <a:latin typeface="Century Gothic" panose="020B0502020202020204" pitchFamily="34" charset="0"/>
              </a:rPr>
              <a:t> is szüksége van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Elfogadja, hogy a befektető </a:t>
            </a:r>
            <a:r>
              <a:rPr lang="hu-HU" sz="2000" b="1" dirty="0">
                <a:latin typeface="Century Gothic" panose="020B0502020202020204" pitchFamily="34" charset="0"/>
              </a:rPr>
              <a:t>tulajdonrészt kap</a:t>
            </a:r>
            <a:r>
              <a:rPr lang="hu-HU" sz="2000" dirty="0">
                <a:latin typeface="Century Gothic" panose="020B0502020202020204" pitchFamily="34" charset="0"/>
              </a:rPr>
              <a:t>, és beleszólhat az üzletbe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Tipikus példák: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r>
              <a:rPr lang="hu-HU" sz="2000" dirty="0" err="1">
                <a:latin typeface="Century Gothic" panose="020B0502020202020204" pitchFamily="34" charset="0"/>
              </a:rPr>
              <a:t>startup</a:t>
            </a:r>
            <a:r>
              <a:rPr lang="hu-HU" sz="2000" dirty="0">
                <a:latin typeface="Century Gothic" panose="020B0502020202020204" pitchFamily="34" charset="0"/>
              </a:rPr>
              <a:t> növekedés, új piacra lépés, nagy fejlesztési projektek.</a:t>
            </a:r>
          </a:p>
        </p:txBody>
      </p:sp>
    </p:spTree>
    <p:extLst>
      <p:ext uri="{BB962C8B-B14F-4D97-AF65-F5344CB8AC3E}">
        <p14:creationId xmlns:p14="http://schemas.microsoft.com/office/powerpoint/2010/main" val="3875020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01188" y="690669"/>
            <a:ext cx="1050253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700" b="1" dirty="0">
                <a:latin typeface="Century Gothic" panose="020B0502020202020204" pitchFamily="34" charset="0"/>
              </a:rPr>
              <a:t>Mi az a </a:t>
            </a:r>
            <a:r>
              <a:rPr lang="hu-HU" sz="1700" b="1" dirty="0" err="1">
                <a:latin typeface="Century Gothic" panose="020B0502020202020204" pitchFamily="34" charset="0"/>
              </a:rPr>
              <a:t>startup</a:t>
            </a:r>
            <a:r>
              <a:rPr lang="hu-HU" sz="1700" b="1" dirty="0" smtClean="0">
                <a:latin typeface="Century Gothic" panose="020B0502020202020204" pitchFamily="34" charset="0"/>
              </a:rPr>
              <a:t>?</a:t>
            </a:r>
          </a:p>
          <a:p>
            <a:r>
              <a:rPr lang="hu-HU" sz="1700" dirty="0">
                <a:latin typeface="Century Gothic" panose="020B0502020202020204" pitchFamily="34" charset="0"/>
              </a:rPr>
              <a:t/>
            </a:r>
            <a:br>
              <a:rPr lang="hu-HU" sz="1700" dirty="0">
                <a:latin typeface="Century Gothic" panose="020B0502020202020204" pitchFamily="34" charset="0"/>
              </a:rPr>
            </a:br>
            <a:r>
              <a:rPr lang="hu-HU" sz="1700" dirty="0">
                <a:latin typeface="Century Gothic" panose="020B0502020202020204" pitchFamily="34" charset="0"/>
              </a:rPr>
              <a:t>A </a:t>
            </a:r>
            <a:r>
              <a:rPr lang="hu-HU" sz="1700" dirty="0" err="1">
                <a:latin typeface="Century Gothic" panose="020B0502020202020204" pitchFamily="34" charset="0"/>
              </a:rPr>
              <a:t>startup</a:t>
            </a:r>
            <a:r>
              <a:rPr lang="hu-HU" sz="1700" dirty="0">
                <a:latin typeface="Century Gothic" panose="020B0502020202020204" pitchFamily="34" charset="0"/>
              </a:rPr>
              <a:t> egy induló vállalkozás, amely innovatív megoldással szeretne egy meglévő piaci problémát új módon megoldani. Nagyon magas növekedési potenciállal rendelkezik, ugyanakkor magas kockázattal is jár. Éppen ezért a működéséhez és befektetői kapcsolataihoz speciális jogi és üzleti szabályozás szükséges</a:t>
            </a:r>
            <a:r>
              <a:rPr lang="hu-HU" sz="17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700" dirty="0">
              <a:latin typeface="Century Gothic" panose="020B0502020202020204" pitchFamily="34" charset="0"/>
            </a:endParaRPr>
          </a:p>
          <a:p>
            <a:r>
              <a:rPr lang="hu-HU" sz="1700" b="1" dirty="0" err="1" smtClean="0">
                <a:latin typeface="Century Gothic" panose="020B0502020202020204" pitchFamily="34" charset="0"/>
              </a:rPr>
              <a:t>Startup</a:t>
            </a:r>
            <a:r>
              <a:rPr lang="hu-HU" sz="1700" b="1" dirty="0" smtClean="0">
                <a:latin typeface="Century Gothic" panose="020B0502020202020204" pitchFamily="34" charset="0"/>
              </a:rPr>
              <a:t> </a:t>
            </a:r>
            <a:r>
              <a:rPr lang="hu-HU" sz="1700" b="1" dirty="0">
                <a:latin typeface="Century Gothic" panose="020B0502020202020204" pitchFamily="34" charset="0"/>
              </a:rPr>
              <a:t>és befektető </a:t>
            </a:r>
            <a:r>
              <a:rPr lang="hu-HU" sz="1700" b="1" dirty="0" smtClean="0">
                <a:latin typeface="Century Gothic" panose="020B0502020202020204" pitchFamily="34" charset="0"/>
              </a:rPr>
              <a:t>kapcsolata</a:t>
            </a:r>
            <a:r>
              <a:rPr lang="hu-HU" sz="1700" dirty="0">
                <a:latin typeface="Century Gothic" panose="020B0502020202020204" pitchFamily="34" charset="0"/>
              </a:rPr>
              <a:t/>
            </a:r>
            <a:br>
              <a:rPr lang="hu-HU" sz="1700" dirty="0">
                <a:latin typeface="Century Gothic" panose="020B0502020202020204" pitchFamily="34" charset="0"/>
              </a:rPr>
            </a:br>
            <a:r>
              <a:rPr lang="hu-HU" sz="1700" dirty="0">
                <a:latin typeface="Century Gothic" panose="020B0502020202020204" pitchFamily="34" charset="0"/>
              </a:rPr>
              <a:t>A </a:t>
            </a:r>
            <a:r>
              <a:rPr lang="hu-HU" sz="1700" dirty="0" err="1">
                <a:latin typeface="Century Gothic" panose="020B0502020202020204" pitchFamily="34" charset="0"/>
              </a:rPr>
              <a:t>startupok</a:t>
            </a:r>
            <a:r>
              <a:rPr lang="hu-HU" sz="1700" dirty="0">
                <a:latin typeface="Century Gothic" panose="020B0502020202020204" pitchFamily="34" charset="0"/>
              </a:rPr>
              <a:t> és befektetőik között gyakran aránytalan erőviszony alakul ki, ezért a jogi szabályozás külön eszközöket biztosít a kiegyensúlyozásra. A felek kapcsolatát a társasági szerződés és a szindikátusi szerződés rendezi, melyekben olyan jogok jelenhetnek meg, amelyek védik mindkét oldalt</a:t>
            </a:r>
            <a:r>
              <a:rPr lang="hu-HU" sz="17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1700" dirty="0">
              <a:latin typeface="Century Gothic" panose="020B0502020202020204" pitchFamily="34" charset="0"/>
            </a:endParaRPr>
          </a:p>
          <a:p>
            <a:r>
              <a:rPr lang="hu-HU" sz="1700" dirty="0">
                <a:latin typeface="Century Gothic" panose="020B0502020202020204" pitchFamily="34" charset="0"/>
              </a:rPr>
              <a:t>A </a:t>
            </a:r>
            <a:r>
              <a:rPr lang="hu-HU" sz="1700" b="1" dirty="0">
                <a:latin typeface="Century Gothic" panose="020B0502020202020204" pitchFamily="34" charset="0"/>
              </a:rPr>
              <a:t>tag-</a:t>
            </a:r>
            <a:r>
              <a:rPr lang="hu-HU" sz="1700" b="1" dirty="0" err="1">
                <a:latin typeface="Century Gothic" panose="020B0502020202020204" pitchFamily="34" charset="0"/>
              </a:rPr>
              <a:t>along</a:t>
            </a:r>
            <a:r>
              <a:rPr lang="hu-HU" sz="1700" b="1" dirty="0">
                <a:latin typeface="Century Gothic" panose="020B0502020202020204" pitchFamily="34" charset="0"/>
              </a:rPr>
              <a:t> jog</a:t>
            </a:r>
            <a:r>
              <a:rPr lang="hu-HU" sz="1700" dirty="0">
                <a:latin typeface="Century Gothic" panose="020B0502020202020204" pitchFamily="34" charset="0"/>
              </a:rPr>
              <a:t> a kisebbségi tulajdonosokat védi: ha a befektető eladja a részesedését, ők is eladhatnak azonos feltételekkel</a:t>
            </a:r>
            <a:r>
              <a:rPr lang="hu-HU" sz="1700" dirty="0" smtClean="0">
                <a:latin typeface="Century Gothic" panose="020B0502020202020204" pitchFamily="34" charset="0"/>
              </a:rPr>
              <a:t>.</a:t>
            </a:r>
          </a:p>
          <a:p>
            <a:r>
              <a:rPr lang="hu-HU" sz="1700" dirty="0">
                <a:latin typeface="Century Gothic" panose="020B0502020202020204" pitchFamily="34" charset="0"/>
              </a:rPr>
              <a:t/>
            </a:r>
            <a:br>
              <a:rPr lang="hu-HU" sz="1700" dirty="0">
                <a:latin typeface="Century Gothic" panose="020B0502020202020204" pitchFamily="34" charset="0"/>
              </a:rPr>
            </a:br>
            <a:r>
              <a:rPr lang="hu-HU" sz="1700" dirty="0">
                <a:latin typeface="Century Gothic" panose="020B0502020202020204" pitchFamily="34" charset="0"/>
              </a:rPr>
              <a:t>A </a:t>
            </a:r>
            <a:r>
              <a:rPr lang="hu-HU" sz="1700" b="1" dirty="0" err="1">
                <a:latin typeface="Century Gothic" panose="020B0502020202020204" pitchFamily="34" charset="0"/>
              </a:rPr>
              <a:t>drag-along</a:t>
            </a:r>
            <a:r>
              <a:rPr lang="hu-HU" sz="1700" b="1" dirty="0">
                <a:latin typeface="Century Gothic" panose="020B0502020202020204" pitchFamily="34" charset="0"/>
              </a:rPr>
              <a:t> jog</a:t>
            </a:r>
            <a:r>
              <a:rPr lang="hu-HU" sz="1700" dirty="0">
                <a:latin typeface="Century Gothic" panose="020B0502020202020204" pitchFamily="34" charset="0"/>
              </a:rPr>
              <a:t> a befektetőt védi: ha eladja a tulajdonrészét, a kisebbségi tulajdonosokat kötelezheti arra, hogy ők is adják el a sajátjukat ugyanolyan feltételekkel.</a:t>
            </a:r>
          </a:p>
          <a:p>
            <a:r>
              <a:rPr lang="hu-HU" sz="1700" dirty="0">
                <a:latin typeface="Century Gothic" panose="020B0502020202020204" pitchFamily="34" charset="0"/>
              </a:rPr>
              <a:t>Ezek a jogok segítenek abban, hogy a befektetők kockázata csökkenjen, a </a:t>
            </a:r>
            <a:r>
              <a:rPr lang="hu-HU" sz="1700" dirty="0" err="1">
                <a:latin typeface="Century Gothic" panose="020B0502020202020204" pitchFamily="34" charset="0"/>
              </a:rPr>
              <a:t>startup</a:t>
            </a:r>
            <a:r>
              <a:rPr lang="hu-HU" sz="1700" dirty="0">
                <a:latin typeface="Century Gothic" panose="020B0502020202020204" pitchFamily="34" charset="0"/>
              </a:rPr>
              <a:t> alapítói pedig ne kerüljenek hátrányos helyzetbe.</a:t>
            </a:r>
          </a:p>
          <a:p>
            <a:endParaRPr lang="hu-HU" b="1" dirty="0"/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8587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36023" y="716796"/>
            <a:ext cx="10502537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Hitel</a:t>
            </a:r>
            <a:endParaRPr lang="hu-HU" sz="2400" dirty="0">
              <a:latin typeface="Century Gothic" panose="020B0502020202020204" pitchFamily="34" charset="0"/>
            </a:endParaRP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Előnyei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Megőrzi a saját forrásokat más célokra.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Likviditási biztonságot adhat.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Elérhetők támogatott hitelek is, kedvezőbb kamattal.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Hátrányai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Költséges: kamat, kezelési költség, értékbecslés, közjegyzői díj.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Kockázatos, ha a beruházás később vagy kisebb bevételt hoz, mint várták.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 törlesztést sokszor a meglévő pénzáramokból kell fedezni.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Döntési </a:t>
            </a:r>
            <a:r>
              <a:rPr lang="hu-HU" sz="2000" b="1" dirty="0">
                <a:latin typeface="Century Gothic" panose="020B0502020202020204" pitchFamily="34" charset="0"/>
              </a:rPr>
              <a:t>szempontok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futamidő (rövid vs. hosszú),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törlesztés típusa (azonos tőketörlesztés vagy azonos részlet),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bevételi pénzáramok időzítése,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likviditási tartalék megléte.</a:t>
            </a:r>
          </a:p>
        </p:txBody>
      </p:sp>
    </p:spTree>
    <p:extLst>
      <p:ext uri="{BB962C8B-B14F-4D97-AF65-F5344CB8AC3E}">
        <p14:creationId xmlns:p14="http://schemas.microsoft.com/office/powerpoint/2010/main" val="261898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84069" y="1239311"/>
            <a:ext cx="105025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Mikor érdemes vállalkozói hitelt felvenni</a:t>
            </a:r>
            <a:r>
              <a:rPr lang="hu-HU" sz="24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Vállalkozói hitel akkor lehet jó megoldás, ha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Induláshoz</a:t>
            </a:r>
            <a:r>
              <a:rPr lang="hu-HU" sz="2000" dirty="0">
                <a:latin typeface="Century Gothic" panose="020B0502020202020204" pitchFamily="34" charset="0"/>
              </a:rPr>
              <a:t> van szükség tőkére: alapfelszerelés, infrastruktúra, eszközök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Fejlesztést vagy bővítést</a:t>
            </a:r>
            <a:r>
              <a:rPr lang="hu-HU" sz="2000" dirty="0">
                <a:latin typeface="Century Gothic" panose="020B0502020202020204" pitchFamily="34" charset="0"/>
              </a:rPr>
              <a:t> tervezel: új piac, nagyobb kapacitás, új telephely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Átmeneti likviditási gondokat</a:t>
            </a:r>
            <a:r>
              <a:rPr lang="hu-HU" sz="2000" dirty="0">
                <a:latin typeface="Century Gothic" panose="020B0502020202020204" pitchFamily="34" charset="0"/>
              </a:rPr>
              <a:t> kell áthidalni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Technológiai fejlesztés</a:t>
            </a:r>
            <a:r>
              <a:rPr lang="hu-HU" sz="2000" dirty="0">
                <a:latin typeface="Century Gothic" panose="020B0502020202020204" pitchFamily="34" charset="0"/>
              </a:rPr>
              <a:t> </a:t>
            </a:r>
            <a:r>
              <a:rPr lang="hu-HU" sz="2000" dirty="0" smtClean="0">
                <a:latin typeface="Century Gothic" panose="020B0502020202020204" pitchFamily="34" charset="0"/>
              </a:rPr>
              <a:t>előtt: új </a:t>
            </a:r>
            <a:r>
              <a:rPr lang="hu-HU" sz="2000" dirty="0">
                <a:latin typeface="Century Gothic" panose="020B0502020202020204" pitchFamily="34" charset="0"/>
              </a:rPr>
              <a:t>gép, szoftver, </a:t>
            </a:r>
            <a:r>
              <a:rPr lang="hu-HU" sz="2000" dirty="0" err="1">
                <a:latin typeface="Century Gothic" panose="020B0502020202020204" pitchFamily="34" charset="0"/>
              </a:rPr>
              <a:t>digitalizáció</a:t>
            </a:r>
            <a:r>
              <a:rPr lang="hu-HU" sz="2000" dirty="0">
                <a:latin typeface="Century Gothic" panose="020B0502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37779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10195" y="612292"/>
            <a:ext cx="10502537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Hogyan </a:t>
            </a:r>
            <a:r>
              <a:rPr lang="hu-HU" sz="2400" b="1" dirty="0" err="1" smtClean="0">
                <a:latin typeface="Century Gothic" panose="020B0502020202020204" pitchFamily="34" charset="0"/>
              </a:rPr>
              <a:t>válasszunk</a:t>
            </a:r>
            <a:r>
              <a:rPr lang="hu-HU" sz="2400" b="1" dirty="0" smtClean="0">
                <a:latin typeface="Century Gothic" panose="020B0502020202020204" pitchFamily="34" charset="0"/>
              </a:rPr>
              <a:t> </a:t>
            </a:r>
            <a:r>
              <a:rPr lang="hu-HU" sz="2400" b="1" dirty="0">
                <a:latin typeface="Century Gothic" panose="020B0502020202020204" pitchFamily="34" charset="0"/>
              </a:rPr>
              <a:t>megfelelő vállalkozói hitelt</a:t>
            </a:r>
            <a:r>
              <a:rPr lang="hu-HU" sz="24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Kamat, THM, díjak és rejtett költségek</a:t>
            </a:r>
          </a:p>
          <a:p>
            <a:r>
              <a:rPr lang="hu-HU" b="1" dirty="0" smtClean="0">
                <a:latin typeface="Century Gothic" panose="020B0502020202020204" pitchFamily="34" charset="0"/>
              </a:rPr>
              <a:t> </a:t>
            </a:r>
          </a:p>
          <a:p>
            <a:r>
              <a:rPr lang="hu-HU" b="1" dirty="0" smtClean="0">
                <a:latin typeface="Century Gothic" panose="020B0502020202020204" pitchFamily="34" charset="0"/>
              </a:rPr>
              <a:t> Kamat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r>
              <a:rPr lang="hu-HU" dirty="0">
                <a:latin typeface="Century Gothic" panose="020B0502020202020204" pitchFamily="34" charset="0"/>
              </a:rPr>
              <a:t> Fix vagy változó? Hogyan változhat a törlesztőrészlet kamatemelés esetén?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THM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r>
              <a:rPr lang="hu-HU" dirty="0">
                <a:latin typeface="Century Gothic" panose="020B0502020202020204" pitchFamily="34" charset="0"/>
              </a:rPr>
              <a:t> A teljes hiteldíj mutató tartalmaz minden kötelező költséget – ez az összehasonlítás alapja.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Díjak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folyósítási díj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előtörlesztési díj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szerződésmódosítási díj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rendelkezésre tartási díj (ha nem azonnal hívja le a hitelt)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Rejtett </a:t>
            </a:r>
            <a:r>
              <a:rPr lang="hu-HU" b="1" dirty="0">
                <a:latin typeface="Century Gothic" panose="020B0502020202020204" pitchFamily="34" charset="0"/>
              </a:rPr>
              <a:t>költségek: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számlavezetési csomagváltás kényszere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kötelező biztosítások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értékbecslés, közjegyzői díjak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54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88276" y="725504"/>
            <a:ext cx="105025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Futamidő: gyors vs. hosszú megtérülés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Rövid </a:t>
            </a:r>
            <a:r>
              <a:rPr lang="hu-HU" sz="2000" b="1" dirty="0">
                <a:latin typeface="Century Gothic" panose="020B0502020202020204" pitchFamily="34" charset="0"/>
              </a:rPr>
              <a:t>futamidő: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Magasabb havi törlesztő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Gyorsabb lezárás, kevesebb kamatterhelés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Olyan beruházásokhoz ajánlott, amelyek gyorsan hoznak bevételt (pl. készletfinanszírozás)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Hosszú </a:t>
            </a:r>
            <a:r>
              <a:rPr lang="hu-HU" sz="2000" b="1" dirty="0">
                <a:latin typeface="Century Gothic" panose="020B0502020202020204" pitchFamily="34" charset="0"/>
              </a:rPr>
              <a:t>futamidő: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Alacsonyabb havi teher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Magasabb teljes visszafizetés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Lassabban megtérülő beruházásokhoz ideális (pl. ingatlan, gépbeszerzés)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Mit </a:t>
            </a:r>
            <a:r>
              <a:rPr lang="hu-HU" sz="2000" b="1" dirty="0">
                <a:latin typeface="Century Gothic" panose="020B0502020202020204" pitchFamily="34" charset="0"/>
              </a:rPr>
              <a:t>mérlegeljen?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vállalkozás várható bevételeinek ütemét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működési költségek stabilitását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A projekt megtérülési idejét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515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14401" y="647127"/>
            <a:ext cx="1050253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Biztosítékok, </a:t>
            </a:r>
            <a:r>
              <a:rPr lang="hu-HU" sz="2000" b="1" dirty="0" err="1">
                <a:latin typeface="Century Gothic" panose="020B0502020202020204" pitchFamily="34" charset="0"/>
              </a:rPr>
              <a:t>fedezetek</a:t>
            </a:r>
            <a:r>
              <a:rPr lang="hu-HU" sz="2000" b="1" dirty="0">
                <a:latin typeface="Century Gothic" panose="020B0502020202020204" pitchFamily="34" charset="0"/>
              </a:rPr>
              <a:t>, kezesség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Lehetséges </a:t>
            </a:r>
            <a:r>
              <a:rPr lang="hu-HU" sz="2000" b="1" dirty="0" err="1">
                <a:latin typeface="Century Gothic" panose="020B0502020202020204" pitchFamily="34" charset="0"/>
              </a:rPr>
              <a:t>fedezetek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ingatlan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gépek, berendezések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készlet, követelés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Kezességi </a:t>
            </a:r>
            <a:r>
              <a:rPr lang="hu-HU" sz="2000" b="1" dirty="0">
                <a:latin typeface="Century Gothic" panose="020B0502020202020204" pitchFamily="34" charset="0"/>
              </a:rPr>
              <a:t>típusok: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készfizető kezesség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bankgarancia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garanciaalapok (pl. állami kezesség)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Fontos </a:t>
            </a:r>
            <a:r>
              <a:rPr lang="hu-HU" sz="2000" b="1" dirty="0">
                <a:latin typeface="Century Gothic" panose="020B0502020202020204" pitchFamily="34" charset="0"/>
              </a:rPr>
              <a:t>kérdések:</a:t>
            </a:r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Mi történik, ha a vállalkozás átmenetileg fizetésképtelen?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Milyen fedezetet vesz el a bank egy esetleges nemfizetésnél?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Mekkora a vállalkozó személyes kockázata?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707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14401" y="647127"/>
            <a:ext cx="10502537" cy="58477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b="1" dirty="0" smtClean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Pénzügyi </a:t>
            </a:r>
            <a:r>
              <a:rPr lang="hu-HU" b="1" dirty="0">
                <a:latin typeface="Century Gothic" panose="020B0502020202020204" pitchFamily="34" charset="0"/>
              </a:rPr>
              <a:t>múlt</a:t>
            </a:r>
            <a:endParaRPr lang="hu-HU" sz="1400" dirty="0">
              <a:latin typeface="Century Gothic" panose="020B0502020202020204" pitchFamily="34" charset="0"/>
            </a:endParaRPr>
          </a:p>
          <a:p>
            <a:pPr lvl="0"/>
            <a:endParaRPr lang="hu-HU" dirty="0" smtClean="0">
              <a:latin typeface="Century Gothic" panose="020B0502020202020204" pitchFamily="34" charset="0"/>
            </a:endParaRPr>
          </a:p>
          <a:p>
            <a:pPr lvl="0"/>
            <a:r>
              <a:rPr lang="hu-HU" dirty="0" smtClean="0">
                <a:latin typeface="Century Gothic" panose="020B0502020202020204" pitchFamily="34" charset="0"/>
              </a:rPr>
              <a:t>Lezárt </a:t>
            </a:r>
            <a:r>
              <a:rPr lang="hu-HU" dirty="0">
                <a:latin typeface="Century Gothic" panose="020B0502020202020204" pitchFamily="34" charset="0"/>
              </a:rPr>
              <a:t>évek száma: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Kisvállalkozásoknál általában </a:t>
            </a:r>
            <a:r>
              <a:rPr lang="hu-HU" b="1" dirty="0">
                <a:latin typeface="Century Gothic" panose="020B0502020202020204" pitchFamily="34" charset="0"/>
              </a:rPr>
              <a:t>2 lezárt év</a:t>
            </a:r>
            <a:r>
              <a:rPr lang="hu-HU" dirty="0">
                <a:latin typeface="Century Gothic" panose="020B0502020202020204" pitchFamily="34" charset="0"/>
              </a:rPr>
              <a:t> szükséges.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Frissen indított vállalkozásoknál lehet, hogy elegendő az üzleti terv + előrejelzés, de ez mindig kockázatosabb.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0"/>
            <a:endParaRPr lang="hu-HU" dirty="0" smtClean="0">
              <a:latin typeface="Century Gothic" panose="020B0502020202020204" pitchFamily="34" charset="0"/>
            </a:endParaRPr>
          </a:p>
          <a:p>
            <a:pPr lvl="0"/>
            <a:r>
              <a:rPr lang="hu-HU" dirty="0" smtClean="0">
                <a:latin typeface="Century Gothic" panose="020B0502020202020204" pitchFamily="34" charset="0"/>
              </a:rPr>
              <a:t>Beszámoló</a:t>
            </a:r>
            <a:r>
              <a:rPr lang="hu-HU" dirty="0">
                <a:latin typeface="Century Gothic" panose="020B0502020202020204" pitchFamily="34" charset="0"/>
              </a:rPr>
              <a:t>, főkönyv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Éves beszámoló (eredménykimutatás, mérleg)</a:t>
            </a:r>
            <a:endParaRPr lang="hu-HU" sz="1600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        Főkönyvi kivonatok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Üzleti </a:t>
            </a:r>
            <a:r>
              <a:rPr lang="hu-HU" b="1" dirty="0">
                <a:latin typeface="Century Gothic" panose="020B0502020202020204" pitchFamily="34" charset="0"/>
              </a:rPr>
              <a:t>terv</a:t>
            </a:r>
            <a:endParaRPr lang="hu-HU" sz="1400" dirty="0">
              <a:latin typeface="Century Gothic" panose="020B0502020202020204" pitchFamily="34" charset="0"/>
            </a:endParaRP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Tartalmaznia kell: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Piaci helyzet, versenytársak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Termék/szolgáltatás leírása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 err="1">
                <a:latin typeface="Century Gothic" panose="020B0502020202020204" pitchFamily="34" charset="0"/>
              </a:rPr>
              <a:t>Árbevételi</a:t>
            </a:r>
            <a:r>
              <a:rPr lang="hu-HU" dirty="0">
                <a:latin typeface="Century Gothic" panose="020B0502020202020204" pitchFamily="34" charset="0"/>
              </a:rPr>
              <a:t> és költségterv</a:t>
            </a:r>
            <a:endParaRPr lang="hu-HU" sz="1600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Finanszírozási igény és hitel visszafizetési terv</a:t>
            </a:r>
            <a:endParaRPr lang="hu-HU" sz="1600" dirty="0">
              <a:latin typeface="Century Gothic" panose="020B0502020202020204" pitchFamily="34" charset="0"/>
            </a:endParaRPr>
          </a:p>
          <a:p>
            <a:endParaRPr lang="hu-HU" sz="32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99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14401" y="647127"/>
            <a:ext cx="1050253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Egyéb </a:t>
            </a:r>
            <a:r>
              <a:rPr lang="hu-HU" sz="2400" b="1" dirty="0">
                <a:latin typeface="Century Gothic" panose="020B0502020202020204" pitchFamily="34" charset="0"/>
              </a:rPr>
              <a:t>dokumentumok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Cégadatok</a:t>
            </a:r>
            <a:r>
              <a:rPr lang="hu-HU" sz="2000" dirty="0">
                <a:latin typeface="Century Gothic" panose="020B0502020202020204" pitchFamily="34" charset="0"/>
              </a:rPr>
              <a:t>: cégkivonat, alapító okirat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Bankszámla kivonatok (általában 3–6 hónap)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Személyes dokumentumok a tulajdonosoktól: személyi, lakcím, adóigazolás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Szerződések, megállapodások (pl. bérleti szerződés, nagyobb vevők</a:t>
            </a:r>
            <a:r>
              <a:rPr lang="hu-HU" sz="2000" dirty="0" smtClean="0">
                <a:latin typeface="Century Gothic" panose="020B0502020202020204" pitchFamily="34" charset="0"/>
              </a:rPr>
              <a:t>)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Gyakori </a:t>
            </a:r>
            <a:r>
              <a:rPr lang="hu-HU" sz="2000" b="1" dirty="0" smtClean="0">
                <a:latin typeface="Century Gothic" panose="020B0502020202020204" pitchFamily="34" charset="0"/>
              </a:rPr>
              <a:t>buktatók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Hiányos vagy pontatlan dokumentáció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Érthetetlen </a:t>
            </a:r>
            <a:r>
              <a:rPr lang="hu-HU" sz="2000" dirty="0">
                <a:latin typeface="Century Gothic" panose="020B0502020202020204" pitchFamily="34" charset="0"/>
              </a:rPr>
              <a:t>vagy túl optimista üzleti terv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Pénzügyi </a:t>
            </a:r>
            <a:r>
              <a:rPr lang="hu-HU" sz="2000" dirty="0">
                <a:latin typeface="Century Gothic" panose="020B0502020202020204" pitchFamily="34" charset="0"/>
              </a:rPr>
              <a:t>adatok </a:t>
            </a:r>
            <a:r>
              <a:rPr lang="hu-HU" sz="2000" dirty="0" smtClean="0">
                <a:latin typeface="Century Gothic" panose="020B0502020202020204" pitchFamily="34" charset="0"/>
              </a:rPr>
              <a:t>gyengesége Negatív </a:t>
            </a:r>
            <a:r>
              <a:rPr lang="hu-HU" sz="2000" dirty="0">
                <a:latin typeface="Century Gothic" panose="020B0502020202020204" pitchFamily="34" charset="0"/>
              </a:rPr>
              <a:t>eredmény, alacsony likviditás, magas adósság.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Túl rövid működési </a:t>
            </a:r>
            <a:r>
              <a:rPr lang="hu-HU" sz="2000" dirty="0" smtClean="0">
                <a:latin typeface="Century Gothic" panose="020B0502020202020204" pitchFamily="34" charset="0"/>
              </a:rPr>
              <a:t>múlt: Sok </a:t>
            </a:r>
            <a:r>
              <a:rPr lang="hu-HU" sz="2000" dirty="0">
                <a:latin typeface="Century Gothic" panose="020B0502020202020204" pitchFamily="34" charset="0"/>
              </a:rPr>
              <a:t>banknál az új vállalkozásoknak nehezebb hitelt kapni.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Kockázatos üzletág pl.: </a:t>
            </a:r>
            <a:r>
              <a:rPr lang="hu-HU" sz="2000" dirty="0">
                <a:latin typeface="Century Gothic" panose="020B0502020202020204" pitchFamily="34" charset="0"/>
              </a:rPr>
              <a:t>szezonális bevétel, ingadozó piac, bizonytalan vevők.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1454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27613" y="699380"/>
            <a:ext cx="10502537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A vállalkozói hitelek több szempont alapján </a:t>
            </a:r>
            <a:r>
              <a:rPr lang="hu-HU" sz="2400" b="1" dirty="0" smtClean="0">
                <a:latin typeface="Century Gothic" panose="020B0502020202020204" pitchFamily="34" charset="0"/>
              </a:rPr>
              <a:t>csoportosíthatók</a:t>
            </a:r>
          </a:p>
          <a:p>
            <a:r>
              <a:rPr lang="hu-HU" sz="2400" dirty="0" smtClean="0">
                <a:latin typeface="Century Gothic" panose="020B0502020202020204" pitchFamily="34" charset="0"/>
              </a:rPr>
              <a:t> </a:t>
            </a:r>
          </a:p>
          <a:p>
            <a:r>
              <a:rPr lang="hu-HU" sz="2400" dirty="0" smtClean="0">
                <a:latin typeface="Century Gothic" panose="020B0502020202020204" pitchFamily="34" charset="0"/>
              </a:rPr>
              <a:t>A </a:t>
            </a:r>
            <a:r>
              <a:rPr lang="hu-HU" sz="2400" dirty="0">
                <a:latin typeface="Century Gothic" panose="020B0502020202020204" pitchFamily="34" charset="0"/>
              </a:rPr>
              <a:t>leggyakoribb kategóriák</a:t>
            </a:r>
            <a:r>
              <a:rPr lang="hu-HU" sz="24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Felhasználás módja</a:t>
            </a:r>
            <a:r>
              <a:rPr lang="hu-HU" sz="2400" dirty="0">
                <a:latin typeface="Century Gothic" panose="020B0502020202020204" pitchFamily="34" charset="0"/>
              </a:rPr>
              <a:t> – szabadon felhasználható vagy konkrét célhoz </a:t>
            </a:r>
            <a:r>
              <a:rPr lang="hu-HU" sz="2400" dirty="0" smtClean="0">
                <a:latin typeface="Century Gothic" panose="020B0502020202020204" pitchFamily="34" charset="0"/>
              </a:rPr>
              <a:t>kötött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Futamidő</a:t>
            </a:r>
            <a:r>
              <a:rPr lang="hu-HU" sz="2400" dirty="0">
                <a:latin typeface="Century Gothic" panose="020B0502020202020204" pitchFamily="34" charset="0"/>
              </a:rPr>
              <a:t> – rövid (1 évig), közép (1–5 év), illetve hosszú távú (5 év felett</a:t>
            </a:r>
            <a:r>
              <a:rPr lang="hu-HU" sz="2400" dirty="0" smtClean="0">
                <a:latin typeface="Century Gothic" panose="020B0502020202020204" pitchFamily="34" charset="0"/>
              </a:rPr>
              <a:t>)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Fedezet</a:t>
            </a:r>
            <a:r>
              <a:rPr lang="hu-HU" sz="2400" dirty="0">
                <a:latin typeface="Century Gothic" panose="020B0502020202020204" pitchFamily="34" charset="0"/>
              </a:rPr>
              <a:t> – fedezett vagy fedezet nélküli </a:t>
            </a:r>
            <a:r>
              <a:rPr lang="hu-HU" sz="2400" dirty="0" smtClean="0">
                <a:latin typeface="Century Gothic" panose="020B0502020202020204" pitchFamily="34" charset="0"/>
              </a:rPr>
              <a:t>konstrukciók</a:t>
            </a:r>
          </a:p>
          <a:p>
            <a:endParaRPr lang="hu-HU" sz="2400" dirty="0">
              <a:latin typeface="Century Gothic" panose="020B0502020202020204" pitchFamily="34" charset="0"/>
            </a:endParaRPr>
          </a:p>
          <a:p>
            <a:r>
              <a:rPr lang="hu-HU" sz="2400" b="1" dirty="0">
                <a:latin typeface="Century Gothic" panose="020B0502020202020204" pitchFamily="34" charset="0"/>
              </a:rPr>
              <a:t>Devizanem</a:t>
            </a:r>
            <a:r>
              <a:rPr lang="hu-HU" sz="2400" dirty="0">
                <a:latin typeface="Century Gothic" panose="020B0502020202020204" pitchFamily="34" charset="0"/>
              </a:rPr>
              <a:t> – forint- vagy devizaalapú hitel</a:t>
            </a: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endParaRPr lang="hu-HU" sz="2400" dirty="0"/>
          </a:p>
          <a:p>
            <a:endParaRPr lang="hu-HU" sz="2400" dirty="0" smtClean="0"/>
          </a:p>
        </p:txBody>
      </p:sp>
    </p:spTree>
    <p:extLst>
      <p:ext uri="{BB962C8B-B14F-4D97-AF65-F5344CB8AC3E}">
        <p14:creationId xmlns:p14="http://schemas.microsoft.com/office/powerpoint/2010/main" val="1451313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40526" y="908385"/>
            <a:ext cx="10502537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Folyószámlahitel: </a:t>
            </a:r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leggyorsabban igényelhető vállalkozói hitelforma </a:t>
            </a:r>
            <a:r>
              <a:rPr lang="hu-HU" sz="2000" dirty="0" smtClean="0">
                <a:latin typeface="Century Gothic" panose="020B0502020202020204" pitchFamily="34" charset="0"/>
              </a:rPr>
              <a:t>általában. </a:t>
            </a:r>
            <a:r>
              <a:rPr lang="hu-HU" sz="2000" dirty="0">
                <a:latin typeface="Century Gothic" panose="020B0502020202020204" pitchFamily="34" charset="0"/>
              </a:rPr>
              <a:t>Ilyenkor a számlavezető bank egy hitelkeretet állapít meg, amelynek mértékéig a cég mínuszba mehet. A konstrukció jellemzően fedezet nélküli, és szabadon felhasználható – leggyakrabban átmeneti likviditási helyzetek áthidalására szolgál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Faktoring: </a:t>
            </a:r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kintlévőségek gyors kezelésére jó megoldás </a:t>
            </a:r>
            <a:r>
              <a:rPr lang="hu-HU" sz="2000" dirty="0" smtClean="0">
                <a:latin typeface="Century Gothic" panose="020B0502020202020204" pitchFamily="34" charset="0"/>
              </a:rPr>
              <a:t>lehet. </a:t>
            </a:r>
            <a:r>
              <a:rPr lang="hu-HU" sz="2000" dirty="0">
                <a:latin typeface="Century Gothic" panose="020B0502020202020204" pitchFamily="34" charset="0"/>
              </a:rPr>
              <a:t>Ebben az esetben egy faktor cég megvásárolja a vállalkozás ki nem fizetett számláit, így a vállalkozás hamarabb pénzhez jut. Előnye, hogy olyan cégek is élhetnek vele, amelyek nem hitelképesek, hiszen a faktor a vevő fizetőképességét vizsgálja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Forgóeszközhitelt: </a:t>
            </a:r>
            <a:r>
              <a:rPr lang="hu-HU" sz="2000" dirty="0" smtClean="0">
                <a:latin typeface="Century Gothic" panose="020B0502020202020204" pitchFamily="34" charset="0"/>
              </a:rPr>
              <a:t> Jellemzően </a:t>
            </a:r>
            <a:r>
              <a:rPr lang="hu-HU" sz="2000" dirty="0">
                <a:latin typeface="Century Gothic" panose="020B0502020202020204" pitchFamily="34" charset="0"/>
              </a:rPr>
              <a:t>eszköz- és alapanyag-beszerzésre igényelnek. Ez célhoz kötött finanszírozás, ezért előre meg kell jelölni a felhasználás célját, és azt számlákkal igazolni is kell. Stabil, régóta működő cégek akár fedezet nélkül is hozzájuthatnak, míg induló vállalkozások esetében általában szükséges valamilyen biztosíték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400" dirty="0"/>
          </a:p>
          <a:p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268650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23109" y="647128"/>
            <a:ext cx="1050253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sz="2400" dirty="0"/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Lízing: </a:t>
            </a:r>
            <a:r>
              <a:rPr lang="hu-HU" sz="2000" dirty="0" smtClean="0">
                <a:latin typeface="Century Gothic" panose="020B0502020202020204" pitchFamily="34" charset="0"/>
              </a:rPr>
              <a:t>Eszközbeszerzés </a:t>
            </a:r>
            <a:r>
              <a:rPr lang="hu-HU" sz="2000" dirty="0">
                <a:latin typeface="Century Gothic" panose="020B0502020202020204" pitchFamily="34" charset="0"/>
              </a:rPr>
              <a:t>esetén a </a:t>
            </a:r>
            <a:r>
              <a:rPr lang="hu-HU" sz="2000" dirty="0" smtClean="0">
                <a:latin typeface="Century Gothic" panose="020B0502020202020204" pitchFamily="34" charset="0"/>
              </a:rPr>
              <a:t>is </a:t>
            </a:r>
            <a:r>
              <a:rPr lang="hu-HU" sz="2000" dirty="0">
                <a:latin typeface="Century Gothic" panose="020B0502020202020204" pitchFamily="34" charset="0"/>
              </a:rPr>
              <a:t>hatékony alternatíva lehet. Ilyenkor a szükséges eszközt a lízingcég vásárolja meg, a vállalkozás pedig használati díjat fizet érte. A futamidő alatt az eszköz a lízingbe adó tulajdona marad, a használati jog pedig a vállalkozást illeti. A lejárat után a tulajdonjog jellemzően átkerül a lízingbe vevőhöz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Beruházási </a:t>
            </a:r>
            <a:r>
              <a:rPr lang="hu-HU" sz="2000" b="1" dirty="0">
                <a:latin typeface="Century Gothic" panose="020B0502020202020204" pitchFamily="34" charset="0"/>
              </a:rPr>
              <a:t>hitelt (projekthitelt) </a:t>
            </a:r>
            <a:r>
              <a:rPr lang="hu-HU" sz="2000" dirty="0" smtClean="0">
                <a:latin typeface="Century Gothic" panose="020B0502020202020204" pitchFamily="34" charset="0"/>
              </a:rPr>
              <a:t>Nagyobb </a:t>
            </a:r>
            <a:r>
              <a:rPr lang="hu-HU" sz="2000" dirty="0">
                <a:latin typeface="Century Gothic" panose="020B0502020202020204" pitchFamily="34" charset="0"/>
              </a:rPr>
              <a:t>volumenű fejlesztések esetén a cégek gyakran </a:t>
            </a:r>
            <a:r>
              <a:rPr lang="hu-HU" sz="2000" b="1" dirty="0" smtClean="0">
                <a:latin typeface="Century Gothic" panose="020B0502020202020204" pitchFamily="34" charset="0"/>
              </a:rPr>
              <a:t>beruházási hitelt (</a:t>
            </a:r>
            <a:r>
              <a:rPr lang="hu-HU" sz="2000" b="1" dirty="0">
                <a:latin typeface="Century Gothic" panose="020B0502020202020204" pitchFamily="34" charset="0"/>
              </a:rPr>
              <a:t>projekthitelt)</a:t>
            </a:r>
            <a:r>
              <a:rPr lang="hu-HU" sz="2000" dirty="0">
                <a:latin typeface="Century Gothic" panose="020B0502020202020204" pitchFamily="34" charset="0"/>
              </a:rPr>
              <a:t> vesznek igénybe. Ez lehet technológiai fejlesztés, infrastruktúra- vagy ingatlanfejlesztés finanszírozása. A beruházási hitel megfelelő tervezéssel és körültekintéssel jelentős növekedési lehetőséget teremthet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hitelfelvétel feltétele sok esetben </a:t>
            </a:r>
            <a:r>
              <a:rPr lang="hu-HU" sz="2000" b="1" dirty="0">
                <a:latin typeface="Century Gothic" panose="020B0502020202020204" pitchFamily="34" charset="0"/>
              </a:rPr>
              <a:t>üzleti terv benyújtása</a:t>
            </a:r>
            <a:r>
              <a:rPr lang="hu-HU" sz="2000" dirty="0">
                <a:latin typeface="Century Gothic" panose="020B0502020202020204" pitchFamily="34" charset="0"/>
              </a:rPr>
              <a:t>, amellyel a vállalkozás igazolja a befektetés várható megtérülését. </a:t>
            </a:r>
            <a:endParaRPr lang="hu-HU" sz="2400" dirty="0"/>
          </a:p>
        </p:txBody>
      </p:sp>
    </p:spTree>
    <p:extLst>
      <p:ext uri="{BB962C8B-B14F-4D97-AF65-F5344CB8AC3E}">
        <p14:creationId xmlns:p14="http://schemas.microsoft.com/office/powerpoint/2010/main" val="33954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05394" y="681962"/>
            <a:ext cx="10502537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dirty="0">
                <a:latin typeface="Century Gothic" panose="020B0502020202020204" pitchFamily="34" charset="0"/>
              </a:rPr>
              <a:t>Széchenyi Program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hazai kis- és középvállalkozások számára új időszámítás kezdődhet, hiszen elérhetővé vált a Széchenyi Program új, fix évi nettó 3%-</a:t>
            </a:r>
            <a:r>
              <a:rPr lang="hu-HU" dirty="0" err="1">
                <a:latin typeface="Century Gothic" panose="020B0502020202020204" pitchFamily="34" charset="0"/>
              </a:rPr>
              <a:t>os</a:t>
            </a:r>
            <a:r>
              <a:rPr lang="hu-HU" dirty="0">
                <a:latin typeface="Century Gothic" panose="020B0502020202020204" pitchFamily="34" charset="0"/>
              </a:rPr>
              <a:t> kamatozású finanszírozási csomagja. Az egységesen kedvező feltételeket kínáló konstrukció a KAVOSZ </a:t>
            </a:r>
            <a:r>
              <a:rPr lang="hu-HU" dirty="0" err="1">
                <a:latin typeface="Century Gothic" panose="020B0502020202020204" pitchFamily="34" charset="0"/>
              </a:rPr>
              <a:t>Zrt</a:t>
            </a:r>
            <a:r>
              <a:rPr lang="hu-HU" dirty="0">
                <a:latin typeface="Century Gothic" panose="020B0502020202020204" pitchFamily="34" charset="0"/>
              </a:rPr>
              <a:t>. és partnerei által </a:t>
            </a:r>
            <a:r>
              <a:rPr lang="hu-HU" dirty="0" smtClean="0">
                <a:latin typeface="Century Gothic" panose="020B0502020202020204" pitchFamily="34" charset="0"/>
              </a:rPr>
              <a:t>működtetett Széchenyi </a:t>
            </a:r>
            <a:r>
              <a:rPr lang="hu-HU" dirty="0">
                <a:latin typeface="Century Gothic" panose="020B0502020202020204" pitchFamily="34" charset="0"/>
              </a:rPr>
              <a:t>Kártya Program legújabb </a:t>
            </a:r>
            <a:r>
              <a:rPr lang="hu-HU" dirty="0" err="1">
                <a:latin typeface="Century Gothic" panose="020B0502020202020204" pitchFamily="34" charset="0"/>
              </a:rPr>
              <a:t>mérföldköve</a:t>
            </a:r>
            <a:r>
              <a:rPr lang="hu-HU" dirty="0">
                <a:latin typeface="Century Gothic" panose="020B0502020202020204" pitchFamily="34" charset="0"/>
              </a:rPr>
              <a:t>, amely minden fő termékcsaládra kiterjed, és az ország teljes területén igénybe vehető. Az új csomag célja, hogy a vállalkozások stabil, kiszámítható forrásokhoz juthassanak, akár a mindennapi működésük fenntartásához, akár hosszabb távú fejlesztések finanszírozásához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Stabil 3% a változó gazdasági </a:t>
            </a:r>
            <a:r>
              <a:rPr lang="hu-HU" dirty="0" smtClean="0">
                <a:latin typeface="Century Gothic" panose="020B0502020202020204" pitchFamily="34" charset="0"/>
              </a:rPr>
              <a:t>környezetben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 jelenlegi, magas piaci kamatkörnyezetben a fix, évi nettó 3%-</a:t>
            </a:r>
            <a:r>
              <a:rPr lang="hu-HU" dirty="0" err="1">
                <a:latin typeface="Century Gothic" panose="020B0502020202020204" pitchFamily="34" charset="0"/>
              </a:rPr>
              <a:t>os</a:t>
            </a:r>
            <a:r>
              <a:rPr lang="hu-HU" dirty="0">
                <a:latin typeface="Century Gothic" panose="020B0502020202020204" pitchFamily="34" charset="0"/>
              </a:rPr>
              <a:t> kamatozás valódi versenyelőnyt jelent a hazai vállalkozóknak. A Széchenyi Program új csomagja kiszámítható, hosszú távon tervezhető finanszírozási lehetőséget kínál. A KAVOSZ küldetése több mint két évtizede változatlanul az, hogy segítse a magyar kis- és középvállalkozásokat abban, hogy fejleszthessenek, beruházhassanak, munkahelyeket teremthessenek, és ezáltal hozzájáruljanak a gazdaság növekedéséhez. A Széchenyi Program eddig is meghatározó szerepet játszott a hazai vállalkozások életében, amit mutat az is, hogy több százezer sikeres hitelügylettel segítette a gazdaság stabilitását és fejlődését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81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05394" y="681962"/>
            <a:ext cx="1050253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Minden </a:t>
            </a:r>
            <a:r>
              <a:rPr lang="hu-HU" dirty="0">
                <a:latin typeface="Century Gothic" panose="020B0502020202020204" pitchFamily="34" charset="0"/>
              </a:rPr>
              <a:t>KKV számára elérhető megoldás</a:t>
            </a: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Az új, fix évi nettó 3%-</a:t>
            </a:r>
            <a:r>
              <a:rPr lang="hu-HU" dirty="0" err="1">
                <a:latin typeface="Century Gothic" panose="020B0502020202020204" pitchFamily="34" charset="0"/>
              </a:rPr>
              <a:t>os</a:t>
            </a:r>
            <a:r>
              <a:rPr lang="hu-HU" dirty="0">
                <a:latin typeface="Century Gothic" panose="020B0502020202020204" pitchFamily="34" charset="0"/>
              </a:rPr>
              <a:t> kamatozású csomag minden fő Széchenyi Kártya Program-termékre kiterjed, így bármilyen méretű vagy tevékenységi körű vállalkozás megtalálhatja a számára ideális finanszírozási formát. A konstrukciók két fő kategóriába sorolhatók</a:t>
            </a:r>
            <a:r>
              <a:rPr lang="hu-HU" dirty="0" smtClean="0">
                <a:latin typeface="Century Gothic" panose="020B0502020202020204" pitchFamily="34" charset="0"/>
              </a:rPr>
              <a:t>: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Likviditási típusú hitelek: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Kártya Folyószámlahitel MAX+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Turisztikai Kártya MAX+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Likviditási Hitel MAX</a:t>
            </a:r>
            <a:r>
              <a:rPr lang="hu-HU" dirty="0" smtClean="0">
                <a:latin typeface="Century Gothic" panose="020B0502020202020204" pitchFamily="34" charset="0"/>
              </a:rPr>
              <a:t>+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Ezek a megoldások elsősorban a mindennapi működés finanszírozását, a folyamatos likviditás biztosítását, illetve az átmeneti pénzügyi kihívások kezelését szolgálják.</a:t>
            </a:r>
          </a:p>
          <a:p>
            <a:pPr fontAlgn="base"/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Beruházási </a:t>
            </a:r>
            <a:r>
              <a:rPr lang="hu-HU" dirty="0">
                <a:latin typeface="Century Gothic" panose="020B0502020202020204" pitchFamily="34" charset="0"/>
              </a:rPr>
              <a:t>típusú konstrukciók: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Beruházási Hitel MAX+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Lízing MAX+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</a:t>
            </a:r>
            <a:r>
              <a:rPr lang="hu-HU" dirty="0" err="1">
                <a:latin typeface="Century Gothic" panose="020B0502020202020204" pitchFamily="34" charset="0"/>
              </a:rPr>
              <a:t>Mikrohitel</a:t>
            </a:r>
            <a:r>
              <a:rPr lang="hu-HU" dirty="0">
                <a:latin typeface="Century Gothic" panose="020B0502020202020204" pitchFamily="34" charset="0"/>
              </a:rPr>
              <a:t> MAX+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Széchenyi Agrár Beruházási Hitel MAX</a:t>
            </a:r>
            <a:r>
              <a:rPr lang="hu-HU" dirty="0" smtClean="0">
                <a:latin typeface="Century Gothic" panose="020B0502020202020204" pitchFamily="34" charset="0"/>
              </a:rPr>
              <a:t>+</a:t>
            </a:r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94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61851" y="1021596"/>
            <a:ext cx="1050253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Ezek </a:t>
            </a:r>
            <a:r>
              <a:rPr lang="hu-HU" dirty="0">
                <a:latin typeface="Century Gothic" panose="020B0502020202020204" pitchFamily="34" charset="0"/>
              </a:rPr>
              <a:t>a finanszírozási lehetőségek a fejlesztéseket, eszközbeszerzéseket, kapacitásbővítést és innovációt segítik. 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Közös </a:t>
            </a:r>
            <a:r>
              <a:rPr lang="hu-HU" dirty="0">
                <a:latin typeface="Century Gothic" panose="020B0502020202020204" pitchFamily="34" charset="0"/>
              </a:rPr>
              <a:t>elemük, hogy minden konstrukcióban elérhető a fix, évi nettó 3%-</a:t>
            </a:r>
            <a:r>
              <a:rPr lang="hu-HU" dirty="0" err="1">
                <a:latin typeface="Century Gothic" panose="020B0502020202020204" pitchFamily="34" charset="0"/>
              </a:rPr>
              <a:t>os</a:t>
            </a:r>
            <a:r>
              <a:rPr lang="hu-HU" dirty="0">
                <a:latin typeface="Century Gothic" panose="020B0502020202020204" pitchFamily="34" charset="0"/>
              </a:rPr>
              <a:t> kamat, ami kiemelkedően kedvező feltétel az aktuális gazdasági helyzetben.</a:t>
            </a:r>
          </a:p>
          <a:p>
            <a:pPr fontAlgn="base"/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Mit </a:t>
            </a:r>
            <a:r>
              <a:rPr lang="hu-HU" dirty="0">
                <a:latin typeface="Century Gothic" panose="020B0502020202020204" pitchFamily="34" charset="0"/>
              </a:rPr>
              <a:t>jelent ez a gyakorlatban a KKV-k számára</a:t>
            </a:r>
            <a:r>
              <a:rPr lang="hu-HU" dirty="0" smtClean="0">
                <a:latin typeface="Century Gothic" panose="020B0502020202020204" pitchFamily="34" charset="0"/>
              </a:rPr>
              <a:t>?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 fix kamatozású hitel legnagyobb előnye a kiszámíthatóság. A fix kamatnak köszönhetően a KKV-k számára a futamidő teljes ideje alatt átlátható marad a finanszírozás költsége. Ez stabil alapot ad a tervezéshez, különösen olyan időszakban, amikor a piaci kamatok és árfolyamok gyorsan változnak. 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Széchenyi Program új csomagja nemcsak pénzügyi forrást, hanem biztonságot is nyújt a fejlődni kívánó vállalkozóknak. A vállalkozások bővíthetik kapacitásaikat, beruházhatnak új technológiákba, fejleszthetik szolgáltatásaikat vagy egyszerűen fenntarthatják működésüket anélkül, hogy a finanszírozási költségek kiszámíthatatlanságától kellene tartaniuk. </a:t>
            </a:r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640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05394" y="681962"/>
            <a:ext cx="105025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KAVOSZ célja ezzel a csomaggal az, hogy a magyar KKV-szektor továbbra is a gazdaság motorja maradhasson stabil és versenyképes alapokon.</a:t>
            </a:r>
          </a:p>
          <a:p>
            <a:pPr fontAlgn="base"/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Hol </a:t>
            </a:r>
            <a:r>
              <a:rPr lang="hu-HU" dirty="0">
                <a:latin typeface="Century Gothic" panose="020B0502020202020204" pitchFamily="34" charset="0"/>
              </a:rPr>
              <a:t>és hogyan igényelhető a hitel?</a:t>
            </a:r>
          </a:p>
          <a:p>
            <a:pPr fontAlgn="base"/>
            <a:endParaRPr lang="hu-HU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Széchenyi Program új, fix évi nettó 3%-</a:t>
            </a:r>
            <a:r>
              <a:rPr lang="hu-HU" dirty="0" err="1">
                <a:latin typeface="Century Gothic" panose="020B0502020202020204" pitchFamily="34" charset="0"/>
              </a:rPr>
              <a:t>os</a:t>
            </a:r>
            <a:r>
              <a:rPr lang="hu-HU" dirty="0">
                <a:latin typeface="Century Gothic" panose="020B0502020202020204" pitchFamily="34" charset="0"/>
              </a:rPr>
              <a:t> kamatozású csomagja országosan, egységes feltételekkel érhető el. Az igénylés többféle módon is lehetséges: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a KAVOSZ partnerirodáin keresztül,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a Programban részt vevő partner bankoknál,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>• valamint online előminősítéssel is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 finanszírozási lehetőségek a kis- és középvállalkozások számára nyitottak, akik megfelelnek a KKV-státusznak, működő vállalkozással rendelkeznek, és megfelelnek az adott termék feltételeinek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fontAlgn="base"/>
            <a:endParaRPr lang="hu-HU" dirty="0">
              <a:latin typeface="Century Gothic" panose="020B0502020202020204" pitchFamily="34" charset="0"/>
            </a:endParaRP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A program az ország több mint 100 pontján elérhető, így a vállalkozások gyorsan és rugalmasan juthatnak hozzá a forrásokhoz.</a:t>
            </a:r>
          </a:p>
          <a:p>
            <a:pPr fontAlgn="base"/>
            <a:r>
              <a:rPr lang="hu-HU" dirty="0">
                <a:latin typeface="Century Gothic" panose="020B0502020202020204" pitchFamily="34" charset="0"/>
              </a:rPr>
              <a:t>Biztonságos és fix alapokon a jövő </a:t>
            </a:r>
            <a:r>
              <a:rPr lang="hu-HU" dirty="0" smtClean="0">
                <a:latin typeface="Century Gothic" panose="020B0502020202020204" pitchFamily="34" charset="0"/>
              </a:rPr>
              <a:t>felé</a:t>
            </a:r>
          </a:p>
          <a:p>
            <a:pPr fontAlgn="base"/>
            <a:endParaRPr lang="hu-HU" sz="1600" dirty="0">
              <a:latin typeface="Century Gothic" panose="020B0502020202020204" pitchFamily="34" charset="0"/>
            </a:endParaRP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https://www.kavosz.hu/az-en-vallalkozasom/evi-fix-netto-harom-szazalek/</a:t>
            </a:r>
          </a:p>
        </p:txBody>
      </p:sp>
    </p:spTree>
    <p:extLst>
      <p:ext uri="{BB962C8B-B14F-4D97-AF65-F5344CB8AC3E}">
        <p14:creationId xmlns:p14="http://schemas.microsoft.com/office/powerpoint/2010/main" val="51535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70560" y="551333"/>
            <a:ext cx="1050253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/>
              <a:t>Demján Sándor Program – Átfogó megoldások </a:t>
            </a:r>
            <a:r>
              <a:rPr lang="hu-HU" b="1" dirty="0" smtClean="0"/>
              <a:t>KKV-knak</a:t>
            </a:r>
          </a:p>
          <a:p>
            <a:endParaRPr lang="hu-HU" dirty="0"/>
          </a:p>
          <a:p>
            <a:r>
              <a:rPr lang="hu-HU" dirty="0"/>
              <a:t>A 2025-ben elindított  </a:t>
            </a:r>
            <a:r>
              <a:rPr lang="hu-HU" b="1" dirty="0"/>
              <a:t> Demján Sándor Program </a:t>
            </a:r>
            <a:r>
              <a:rPr lang="hu-HU" dirty="0" smtClean="0"/>
              <a:t>kivételes </a:t>
            </a:r>
            <a:r>
              <a:rPr lang="hu-HU" dirty="0"/>
              <a:t>lehetőséget kínál a hazai KKV-k számára</a:t>
            </a:r>
            <a:r>
              <a:rPr lang="hu-HU" dirty="0" smtClean="0"/>
              <a:t>.</a:t>
            </a:r>
          </a:p>
          <a:p>
            <a:r>
              <a:rPr lang="hu-HU" dirty="0" smtClean="0"/>
              <a:t> </a:t>
            </a:r>
            <a:r>
              <a:rPr lang="hu-HU" dirty="0"/>
              <a:t>Az 1400 milliárd forintos keretösszegű program célja a vállalkozások versenyképességének javítása, növekedésük támogatása és digitális átállásuk elősegítése.</a:t>
            </a:r>
          </a:p>
          <a:p>
            <a:endParaRPr lang="hu-HU" b="1" dirty="0" smtClean="0"/>
          </a:p>
          <a:p>
            <a:r>
              <a:rPr lang="hu-HU" b="1" dirty="0" smtClean="0"/>
              <a:t>A </a:t>
            </a:r>
            <a:r>
              <a:rPr lang="hu-HU" b="1" dirty="0"/>
              <a:t>program főbb elemei:</a:t>
            </a:r>
            <a:endParaRPr lang="hu-HU" dirty="0"/>
          </a:p>
          <a:p>
            <a:pPr lvl="0"/>
            <a:endParaRPr lang="hu-HU" b="1" dirty="0" smtClean="0"/>
          </a:p>
          <a:p>
            <a:pPr lvl="0"/>
            <a:r>
              <a:rPr lang="hu-HU" b="1" dirty="0" smtClean="0"/>
              <a:t>Demján </a:t>
            </a:r>
            <a:r>
              <a:rPr lang="hu-HU" b="1" dirty="0"/>
              <a:t>Sándor Tőkeprogram</a:t>
            </a:r>
            <a:r>
              <a:rPr lang="hu-HU" dirty="0"/>
              <a:t>: 100-200 millió forintos finanszírozás 5%-</a:t>
            </a:r>
            <a:r>
              <a:rPr lang="hu-HU" dirty="0" err="1"/>
              <a:t>os</a:t>
            </a:r>
            <a:r>
              <a:rPr lang="hu-HU" dirty="0"/>
              <a:t> fix kamattal, 6 éves futamidővel</a:t>
            </a:r>
          </a:p>
          <a:p>
            <a:pPr lvl="0"/>
            <a:r>
              <a:rPr lang="hu-HU" b="1" dirty="0"/>
              <a:t>1+1 KKV Beruházás-élénkítő Támogatási Program</a:t>
            </a:r>
            <a:r>
              <a:rPr lang="hu-HU" dirty="0"/>
              <a:t>: 5-200 millió forintig terjedő vissza nem térítendő támogatás 50%-</a:t>
            </a:r>
            <a:r>
              <a:rPr lang="hu-HU" dirty="0" err="1"/>
              <a:t>os</a:t>
            </a:r>
            <a:r>
              <a:rPr lang="hu-HU" dirty="0"/>
              <a:t> támogatási intenzitással</a:t>
            </a:r>
          </a:p>
          <a:p>
            <a:pPr lvl="0"/>
            <a:r>
              <a:rPr lang="hu-HU" b="1" dirty="0"/>
              <a:t>EXIM Bank exportösztönző konstrukciók</a:t>
            </a:r>
            <a:r>
              <a:rPr lang="hu-HU" dirty="0"/>
              <a:t>: kedvezményes hitelek exporttevékenységekhez</a:t>
            </a:r>
          </a:p>
          <a:p>
            <a:pPr lvl="0"/>
            <a:r>
              <a:rPr lang="hu-HU" b="1" dirty="0" err="1" smtClean="0"/>
              <a:t>Digitalizációs</a:t>
            </a:r>
            <a:r>
              <a:rPr lang="hu-HU" b="1" dirty="0" smtClean="0"/>
              <a:t> </a:t>
            </a:r>
            <a:r>
              <a:rPr lang="hu-HU" b="1" dirty="0"/>
              <a:t>támogatások</a:t>
            </a:r>
            <a:r>
              <a:rPr lang="hu-HU" dirty="0"/>
              <a:t>: webfejlesztésre és </a:t>
            </a:r>
            <a:r>
              <a:rPr lang="hu-HU" dirty="0" err="1"/>
              <a:t>kibervédelmi</a:t>
            </a:r>
            <a:r>
              <a:rPr lang="hu-HU" dirty="0"/>
              <a:t> megoldásokra fordítható utalványok</a:t>
            </a:r>
          </a:p>
          <a:p>
            <a:pPr lvl="0"/>
            <a:r>
              <a:rPr lang="hu-HU" b="1" dirty="0" smtClean="0"/>
              <a:t>Energiatámogatások</a:t>
            </a:r>
            <a:r>
              <a:rPr lang="hu-HU" dirty="0"/>
              <a:t>: kedvezményes energiaárak </a:t>
            </a:r>
            <a:r>
              <a:rPr lang="hu-HU" dirty="0" err="1"/>
              <a:t>mikrovállalkozások</a:t>
            </a:r>
            <a:r>
              <a:rPr lang="hu-HU" dirty="0"/>
              <a:t> számára</a:t>
            </a:r>
          </a:p>
          <a:p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A </a:t>
            </a:r>
            <a:r>
              <a:rPr lang="hu-HU" dirty="0"/>
              <a:t>program különösen előnyös lehet, ha vállalkozása technológiai fejlesztést, automatizálást, megújuló energiaforrások bevezetését vagy digitális infrastruktúra kialakítását tervezi. A rugalmas biztosítékrendszer és a futamidő végén esedékes tőketörlesztés jelentősen csökkentheti a vállalkozás likviditási terheit.</a:t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>https://demjantokeprogram.hu/</a:t>
            </a:r>
          </a:p>
        </p:txBody>
      </p:sp>
    </p:spTree>
    <p:extLst>
      <p:ext uri="{BB962C8B-B14F-4D97-AF65-F5344CB8AC3E}">
        <p14:creationId xmlns:p14="http://schemas.microsoft.com/office/powerpoint/2010/main" val="263301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70560" y="551333"/>
            <a:ext cx="10502537" cy="5109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sz="2000" b="1" dirty="0">
                <a:latin typeface="Century Gothic" panose="020B0502020202020204" pitchFamily="34" charset="0"/>
              </a:rPr>
              <a:t>KKV Technológia Plusz hitelprogram</a:t>
            </a:r>
          </a:p>
          <a:p>
            <a:endParaRPr lang="hu-HU" dirty="0" smtClean="0"/>
          </a:p>
          <a:p>
            <a:r>
              <a:rPr lang="hu-HU" sz="1600" dirty="0">
                <a:latin typeface="Century Gothic" panose="020B0502020202020204" pitchFamily="34" charset="0"/>
              </a:rPr>
              <a:t>A KKV Technológia Plusz hitelprogram azért jött létre, hogy a mikro- kis- és középvállalkozások termelékenységének szervezeti megújítását támogathassa. A programban Budapesten kívül, de Magyarországon megvalósuló projektekkel lehet részt venni. Célja a termék- és szolgáltatásfejlesztés elősegítése, bővítése, lehetőséget kínálva az </a:t>
            </a:r>
            <a:r>
              <a:rPr lang="hu-HU" sz="1600" dirty="0" smtClean="0">
                <a:latin typeface="Century Gothic" panose="020B0502020202020204" pitchFamily="34" charset="0"/>
              </a:rPr>
              <a:t>energiaforrást hasznosító technológiák</a:t>
            </a:r>
            <a:r>
              <a:rPr lang="hu-HU" sz="1600" dirty="0">
                <a:latin typeface="Century Gothic" panose="020B0502020202020204" pitchFamily="34" charset="0"/>
              </a:rPr>
              <a:t> alkalmazására, energiahatékonysági beruházásokra.</a:t>
            </a:r>
            <a:endParaRPr lang="hu-HU" sz="1600" dirty="0" smtClean="0">
              <a:latin typeface="Century Gothic" panose="020B0502020202020204" pitchFamily="34" charset="0"/>
            </a:endParaRP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Célja, hogy a vállalkozások rövid-és középtávon bevételt termelő, megtérülő technológiákba fektessenek be anélkül, hogy a tőke vagy a hitelpiaci feltételek akadályoznák őket. </a:t>
            </a:r>
            <a:endParaRPr lang="hu-HU" sz="1600" dirty="0" smtClean="0">
              <a:latin typeface="Century Gothic" panose="020B0502020202020204" pitchFamily="34" charset="0"/>
            </a:endParaRPr>
          </a:p>
          <a:p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Minimum 10, maximum 150 millió Ft kölcsön és éven túli beruházási kölcsönként fix 0 %-</a:t>
            </a:r>
            <a:r>
              <a:rPr lang="hu-HU" sz="1600" dirty="0" err="1">
                <a:latin typeface="Century Gothic" panose="020B0502020202020204" pitchFamily="34" charset="0"/>
              </a:rPr>
              <a:t>os</a:t>
            </a:r>
            <a:r>
              <a:rPr lang="hu-HU" sz="1600" dirty="0">
                <a:latin typeface="Century Gothic" panose="020B0502020202020204" pitchFamily="34" charset="0"/>
              </a:rPr>
              <a:t> kamattal kínálják. </a:t>
            </a:r>
            <a:r>
              <a:rPr lang="hu-HU" sz="1600" b="1" dirty="0">
                <a:latin typeface="Century Gothic" panose="020B0502020202020204" pitchFamily="34" charset="0"/>
              </a:rPr>
              <a:t>Nincs kezelési költség, rendelkezésre tartási díj vagy előtörlesztési díj. </a:t>
            </a:r>
            <a:r>
              <a:rPr lang="hu-HU" sz="1600" dirty="0">
                <a:latin typeface="Century Gothic" panose="020B0502020202020204" pitchFamily="34" charset="0"/>
              </a:rPr>
              <a:t>Mindehhez összesen </a:t>
            </a:r>
            <a:r>
              <a:rPr lang="hu-HU" sz="1600" b="1" dirty="0">
                <a:latin typeface="Century Gothic" panose="020B0502020202020204" pitchFamily="34" charset="0"/>
              </a:rPr>
              <a:t>10%-</a:t>
            </a:r>
            <a:r>
              <a:rPr lang="hu-HU" sz="1600" b="1" dirty="0" err="1">
                <a:latin typeface="Century Gothic" panose="020B0502020202020204" pitchFamily="34" charset="0"/>
              </a:rPr>
              <a:t>os</a:t>
            </a:r>
            <a:r>
              <a:rPr lang="hu-HU" sz="1600" b="1" dirty="0">
                <a:latin typeface="Century Gothic" panose="020B0502020202020204" pitchFamily="34" charset="0"/>
              </a:rPr>
              <a:t> önerővel kell rendelkeznie</a:t>
            </a:r>
            <a:r>
              <a:rPr lang="hu-HU" sz="1600" dirty="0">
                <a:latin typeface="Century Gothic" panose="020B0502020202020204" pitchFamily="34" charset="0"/>
              </a:rPr>
              <a:t> a vállalkozásnak</a:t>
            </a:r>
            <a:r>
              <a:rPr lang="hu-HU" sz="1600" b="1" dirty="0">
                <a:latin typeface="Century Gothic" panose="020B0502020202020204" pitchFamily="34" charset="0"/>
              </a:rPr>
              <a:t>. Megújuló energiával</a:t>
            </a:r>
            <a:r>
              <a:rPr lang="hu-HU" sz="1600" dirty="0">
                <a:latin typeface="Century Gothic" panose="020B0502020202020204" pitchFamily="34" charset="0"/>
              </a:rPr>
              <a:t> kapcsolatos beruházás esetén a futamidő akár 120 hónap. Rendelkezésre tartási idő+ türelmi idő akár 24 hónap.</a:t>
            </a:r>
            <a:r>
              <a:rPr lang="hu-HU" sz="1600" dirty="0" smtClean="0">
                <a:latin typeface="Century Gothic" panose="020B0502020202020204" pitchFamily="34" charset="0"/>
              </a:rPr>
              <a:t/>
            </a:r>
            <a:br>
              <a:rPr lang="hu-HU" sz="1600" dirty="0" smtClean="0">
                <a:latin typeface="Century Gothic" panose="020B0502020202020204" pitchFamily="34" charset="0"/>
              </a:rPr>
            </a:br>
            <a:endParaRPr lang="hu-HU" sz="1600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Rendelkeznie kell minimum </a:t>
            </a:r>
            <a:r>
              <a:rPr lang="hu-HU" sz="1600" b="1" dirty="0">
                <a:latin typeface="Century Gothic" panose="020B0502020202020204" pitchFamily="34" charset="0"/>
              </a:rPr>
              <a:t>1 lezárt üzleti évvel</a:t>
            </a:r>
            <a:endParaRPr lang="hu-HU" sz="1600" dirty="0">
              <a:latin typeface="Century Gothic" panose="020B0502020202020204" pitchFamily="34" charset="0"/>
            </a:endParaRPr>
          </a:p>
          <a:p>
            <a:pPr fontAlgn="base"/>
            <a:r>
              <a:rPr lang="hu-HU" sz="1600" b="1" dirty="0">
                <a:latin typeface="Century Gothic" panose="020B0502020202020204" pitchFamily="34" charset="0"/>
              </a:rPr>
              <a:t>Nincs</a:t>
            </a:r>
            <a:r>
              <a:rPr lang="hu-HU" sz="1600" dirty="0">
                <a:latin typeface="Century Gothic" panose="020B0502020202020204" pitchFamily="34" charset="0"/>
              </a:rPr>
              <a:t> foglalkoztatotti létszámra vonatkozó elvárás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Pályázáskor fontos, hogy az igényelt hitelösszeg ne legyen magasabb, mint a benyújtást megelőző legutóbbi pénzügyi évének üzemi eredményének</a:t>
            </a:r>
            <a:r>
              <a:rPr lang="hu-HU" sz="1600" b="1" dirty="0">
                <a:latin typeface="Century Gothic" panose="020B0502020202020204" pitchFamily="34" charset="0"/>
              </a:rPr>
              <a:t> </a:t>
            </a:r>
            <a:r>
              <a:rPr lang="hu-HU" sz="1600" b="1" dirty="0" err="1" smtClean="0">
                <a:latin typeface="Century Gothic" panose="020B0502020202020204" pitchFamily="34" charset="0"/>
              </a:rPr>
              <a:t>tizenötszöröse</a:t>
            </a:r>
            <a:endParaRPr lang="hu-HU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1632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01189" y="438122"/>
            <a:ext cx="10502537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hu-HU" sz="2000" b="1" dirty="0">
                <a:latin typeface="Century Gothic" panose="020B0502020202020204" pitchFamily="34" charset="0"/>
              </a:rPr>
              <a:t>KKV Technológia Plusz hitelprogram</a:t>
            </a:r>
          </a:p>
          <a:p>
            <a:endParaRPr lang="hu-HU" dirty="0" smtClean="0"/>
          </a:p>
          <a:p>
            <a:pPr fontAlgn="base"/>
            <a:r>
              <a:rPr lang="hu-HU" sz="1600" b="1" dirty="0" smtClean="0">
                <a:latin typeface="Century Gothic" panose="020B0502020202020204" pitchFamily="34" charset="0"/>
              </a:rPr>
              <a:t>Mire </a:t>
            </a:r>
            <a:r>
              <a:rPr lang="hu-HU" sz="1600" b="1" dirty="0">
                <a:latin typeface="Century Gothic" panose="020B0502020202020204" pitchFamily="34" charset="0"/>
              </a:rPr>
              <a:t>vehető igénybe?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Új eszközök, gépek beszerzésére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IKT informatikai eszközök beszerzésének legfeljebb 40%-</a:t>
            </a:r>
            <a:r>
              <a:rPr lang="hu-HU" sz="1600" dirty="0" err="1">
                <a:latin typeface="Century Gothic" panose="020B0502020202020204" pitchFamily="34" charset="0"/>
              </a:rPr>
              <a:t>áig</a:t>
            </a:r>
            <a:r>
              <a:rPr lang="hu-HU" sz="1600" dirty="0">
                <a:latin typeface="Century Gothic" panose="020B0502020202020204" pitchFamily="34" charset="0"/>
              </a:rPr>
              <a:t> információs-kommunikációs technológiai eszközök is </a:t>
            </a:r>
            <a:r>
              <a:rPr lang="hu-HU" sz="1600" dirty="0" err="1" smtClean="0">
                <a:latin typeface="Century Gothic" panose="020B0502020202020204" pitchFamily="34" charset="0"/>
              </a:rPr>
              <a:t>beszerezhetőek</a:t>
            </a:r>
            <a:r>
              <a:rPr lang="hu-HU" sz="1600" dirty="0" smtClean="0">
                <a:latin typeface="Century Gothic" panose="020B0502020202020204" pitchFamily="34" charset="0"/>
              </a:rPr>
              <a:t>.</a:t>
            </a:r>
          </a:p>
          <a:p>
            <a:pPr fontAlgn="base"/>
            <a:endParaRPr lang="hu-HU" sz="1600" dirty="0">
              <a:latin typeface="Century Gothic" panose="020B0502020202020204" pitchFamily="34" charset="0"/>
            </a:endParaRP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Megújuló energiát hasznosító technológiák alkalmazásához szükséges új eszközbeszerzés költségeire – </a:t>
            </a:r>
            <a:r>
              <a:rPr lang="hu-HU" sz="1600" dirty="0" smtClean="0">
                <a:latin typeface="Century Gothic" panose="020B0502020202020204" pitchFamily="34" charset="0"/>
              </a:rPr>
              <a:t>napelem beszerelésének </a:t>
            </a:r>
            <a:r>
              <a:rPr lang="hu-HU" sz="1600" dirty="0">
                <a:latin typeface="Century Gothic" panose="020B0502020202020204" pitchFamily="34" charset="0"/>
              </a:rPr>
              <a:t>költsége, a vételár és az eszköz kiegészítő elemei:  </a:t>
            </a:r>
            <a:r>
              <a:rPr lang="hu-HU" sz="1600" dirty="0" err="1" smtClean="0">
                <a:latin typeface="Century Gothic" panose="020B0502020202020204" pitchFamily="34" charset="0"/>
              </a:rPr>
              <a:t>inverter</a:t>
            </a:r>
            <a:r>
              <a:rPr lang="hu-HU" sz="1600" dirty="0" smtClean="0">
                <a:latin typeface="Century Gothic" panose="020B0502020202020204" pitchFamily="34" charset="0"/>
              </a:rPr>
              <a:t>,</a:t>
            </a:r>
            <a:r>
              <a:rPr lang="hu-HU" sz="1600" dirty="0">
                <a:latin typeface="Century Gothic" panose="020B0502020202020204" pitchFamily="34" charset="0"/>
              </a:rPr>
              <a:t> tartószerkezet, csatlakozó doboz, túláram és túlfeszültség védelem, kábelezés (</a:t>
            </a:r>
            <a:r>
              <a:rPr lang="hu-HU" sz="1600" dirty="0" err="1">
                <a:latin typeface="Century Gothic" panose="020B0502020202020204" pitchFamily="34" charset="0"/>
              </a:rPr>
              <a:t>össz</a:t>
            </a:r>
            <a:r>
              <a:rPr lang="hu-HU" sz="1600" dirty="0">
                <a:latin typeface="Century Gothic" panose="020B0502020202020204" pitchFamily="34" charset="0"/>
              </a:rPr>
              <a:t> beruházás </a:t>
            </a:r>
            <a:r>
              <a:rPr lang="hu-HU" sz="1600" dirty="0" err="1">
                <a:latin typeface="Century Gothic" panose="020B0502020202020204" pitchFamily="34" charset="0"/>
              </a:rPr>
              <a:t>max</a:t>
            </a:r>
            <a:r>
              <a:rPr lang="hu-HU" sz="1600" dirty="0">
                <a:latin typeface="Century Gothic" panose="020B0502020202020204" pitchFamily="34" charset="0"/>
              </a:rPr>
              <a:t>. 30 %-a lehet vagy elektromos jármű beszerzése esetén EGYÜTTESEN max.50 %)</a:t>
            </a:r>
          </a:p>
          <a:p>
            <a:pPr fontAlgn="base"/>
            <a:r>
              <a:rPr lang="hu-HU" sz="1600" dirty="0" smtClean="0">
                <a:latin typeface="Century Gothic" panose="020B0502020202020204" pitchFamily="34" charset="0"/>
              </a:rPr>
              <a:t>Immateriális </a:t>
            </a:r>
            <a:r>
              <a:rPr lang="hu-HU" sz="1600" dirty="0">
                <a:latin typeface="Century Gothic" panose="020B0502020202020204" pitchFamily="34" charset="0"/>
              </a:rPr>
              <a:t>javakra 10 %-</a:t>
            </a:r>
            <a:r>
              <a:rPr lang="hu-HU" sz="1600" dirty="0" err="1">
                <a:latin typeface="Century Gothic" panose="020B0502020202020204" pitchFamily="34" charset="0"/>
              </a:rPr>
              <a:t>ig</a:t>
            </a:r>
            <a:endParaRPr lang="hu-HU" sz="1600" dirty="0">
              <a:latin typeface="Century Gothic" panose="020B0502020202020204" pitchFamily="34" charset="0"/>
            </a:endParaRP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Egyéb mérnöki és szakértői díjak, tanácsadás költségei, képzési és tanácsadási szolgáltatások -5%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Minőség, környezet, -és egyéb irányítási rendszerekhez kapcsolódó költségek -2,5 %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Elektromos jármű beszerzése (1db) – 50 %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Ingatlanépítés</a:t>
            </a:r>
          </a:p>
          <a:p>
            <a:pPr fontAlgn="base"/>
            <a:endParaRPr lang="hu-HU" sz="1600" b="1" dirty="0" smtClean="0">
              <a:latin typeface="Century Gothic" panose="020B0502020202020204" pitchFamily="34" charset="0"/>
            </a:endParaRPr>
          </a:p>
          <a:p>
            <a:pPr fontAlgn="base"/>
            <a:r>
              <a:rPr lang="hu-HU" sz="1600" b="1" dirty="0" smtClean="0">
                <a:latin typeface="Century Gothic" panose="020B0502020202020204" pitchFamily="34" charset="0"/>
              </a:rPr>
              <a:t>Nem </a:t>
            </a:r>
            <a:r>
              <a:rPr lang="hu-HU" sz="1600" b="1" dirty="0">
                <a:latin typeface="Century Gothic" panose="020B0502020202020204" pitchFamily="34" charset="0"/>
              </a:rPr>
              <a:t>elszámolható költségek:</a:t>
            </a:r>
          </a:p>
          <a:p>
            <a:pPr fontAlgn="base"/>
            <a:r>
              <a:rPr lang="hu-HU" sz="1600" b="1" dirty="0">
                <a:latin typeface="Century Gothic" panose="020B0502020202020204" pitchFamily="34" charset="0"/>
              </a:rPr>
              <a:t>Új megújuló energiatermelő eszköz üzembe helyezési költsége</a:t>
            </a:r>
            <a:endParaRPr lang="hu-HU" sz="1600" dirty="0">
              <a:latin typeface="Century Gothic" panose="020B0502020202020204" pitchFamily="34" charset="0"/>
            </a:endParaRP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Pályázatírás költsége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Tetőfelújítás, burkolatok, törmelékek elszállítása, illetve kertépítési költségek</a:t>
            </a:r>
          </a:p>
          <a:p>
            <a:pPr fontAlgn="base"/>
            <a:r>
              <a:rPr lang="hu-HU" sz="1600" dirty="0">
                <a:latin typeface="Century Gothic" panose="020B0502020202020204" pitchFamily="34" charset="0"/>
              </a:rPr>
              <a:t>Hálózatra termelés céljából villamos energia előállítására szolgáló eszközök pl. Napelempark</a:t>
            </a:r>
          </a:p>
          <a:p>
            <a:r>
              <a:rPr lang="hu-HU" sz="1400" dirty="0" smtClean="0">
                <a:latin typeface="Century Gothic" panose="020B0502020202020204" pitchFamily="34" charset="0"/>
              </a:rPr>
              <a:t>                                            </a:t>
            </a:r>
          </a:p>
          <a:p>
            <a:r>
              <a:rPr lang="hu-HU" sz="1400" dirty="0">
                <a:latin typeface="Century Gothic" panose="020B0502020202020204" pitchFamily="34" charset="0"/>
              </a:rPr>
              <a:t> </a:t>
            </a:r>
            <a:r>
              <a:rPr lang="hu-HU" sz="1400" dirty="0" smtClean="0">
                <a:latin typeface="Century Gothic" panose="020B0502020202020204" pitchFamily="34" charset="0"/>
              </a:rPr>
              <a:t>                                                                        https</a:t>
            </a:r>
            <a:r>
              <a:rPr lang="hu-HU" sz="1400" dirty="0">
                <a:latin typeface="Century Gothic" panose="020B0502020202020204" pitchFamily="34" charset="0"/>
              </a:rPr>
              <a:t>://solar.hu/kkv-technologia-plusz-hitelprogram</a:t>
            </a:r>
          </a:p>
        </p:txBody>
      </p:sp>
    </p:spTree>
    <p:extLst>
      <p:ext uri="{BB962C8B-B14F-4D97-AF65-F5344CB8AC3E}">
        <p14:creationId xmlns:p14="http://schemas.microsoft.com/office/powerpoint/2010/main" val="3557516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83772" y="681962"/>
            <a:ext cx="1072895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 </a:t>
            </a:r>
            <a:r>
              <a:rPr lang="hu-HU" sz="2400" b="1" dirty="0">
                <a:latin typeface="Century Gothic" panose="020B0502020202020204" pitchFamily="34" charset="0"/>
              </a:rPr>
              <a:t>Kisfaludy Turisztikai Hitelközpont (KTH) </a:t>
            </a:r>
            <a:endParaRPr lang="hu-HU" sz="2400" b="1" dirty="0" smtClean="0">
              <a:latin typeface="Century Gothic" panose="020B0502020202020204" pitchFamily="34" charset="0"/>
            </a:endParaRPr>
          </a:p>
          <a:p>
            <a:endParaRPr lang="hu-HU" dirty="0"/>
          </a:p>
          <a:p>
            <a:r>
              <a:rPr lang="hu-HU" dirty="0">
                <a:latin typeface="Century Gothic" panose="020B0502020202020204" pitchFamily="34" charset="0"/>
              </a:rPr>
              <a:t>A Kisfaludy Turisztikai Hitelközpont (KTH) az első olyan magyar pénzügyi vállalkozás, amely kifejezetten a turisztikai szektor </a:t>
            </a:r>
            <a:r>
              <a:rPr lang="hu-HU" dirty="0" err="1">
                <a:latin typeface="Century Gothic" panose="020B0502020202020204" pitchFamily="34" charset="0"/>
              </a:rPr>
              <a:t>szolgáltatóira</a:t>
            </a:r>
            <a:r>
              <a:rPr lang="hu-HU" dirty="0">
                <a:latin typeface="Century Gothic" panose="020B0502020202020204" pitchFamily="34" charset="0"/>
              </a:rPr>
              <a:t> specializálódott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 </a:t>
            </a:r>
            <a:r>
              <a:rPr lang="hu-HU" dirty="0">
                <a:latin typeface="Century Gothic" panose="020B0502020202020204" pitchFamily="34" charset="0"/>
              </a:rPr>
              <a:t>Küldetésünk, hogy célzott, a piac valós igényeihez illeszkedő finanszírozási megoldásokat </a:t>
            </a:r>
            <a:r>
              <a:rPr lang="hu-HU" dirty="0" smtClean="0">
                <a:latin typeface="Century Gothic" panose="020B0502020202020204" pitchFamily="34" charset="0"/>
              </a:rPr>
              <a:t>nyújtsanak </a:t>
            </a:r>
            <a:r>
              <a:rPr lang="hu-HU" dirty="0">
                <a:latin typeface="Century Gothic" panose="020B0502020202020204" pitchFamily="34" charset="0"/>
              </a:rPr>
              <a:t>a vendéglátás, szálláshely-szolgáltatás és turisztikai attrakció üzemeltetés területén működő vállalkozások, vállalkozók számára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Hiteltermékeik </a:t>
            </a:r>
            <a:r>
              <a:rPr lang="hu-HU" dirty="0">
                <a:latin typeface="Century Gothic" panose="020B0502020202020204" pitchFamily="34" charset="0"/>
              </a:rPr>
              <a:t>egyszerűen igényelhetők, a bírálati folyamat gyors és átlátható, a konstrukciók pedig rugalmasan igazodnak a turisztikai vállalkozások szezonális sajátosságaihoz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 </a:t>
            </a:r>
            <a:r>
              <a:rPr lang="hu-HU" dirty="0">
                <a:latin typeface="Century Gothic" panose="020B0502020202020204" pitchFamily="34" charset="0"/>
              </a:rPr>
              <a:t>Finanszírozási megoldásainkkal </a:t>
            </a:r>
            <a:r>
              <a:rPr lang="hu-HU" dirty="0" smtClean="0">
                <a:latin typeface="Century Gothic" panose="020B0502020202020204" pitchFamily="34" charset="0"/>
              </a:rPr>
              <a:t>hozzájárulnak </a:t>
            </a:r>
            <a:r>
              <a:rPr lang="hu-HU" dirty="0">
                <a:latin typeface="Century Gothic" panose="020B0502020202020204" pitchFamily="34" charset="0"/>
              </a:rPr>
              <a:t>ügyfeleink stabilitásához, </a:t>
            </a:r>
            <a:r>
              <a:rPr lang="hu-HU" dirty="0" smtClean="0">
                <a:latin typeface="Century Gothic" panose="020B0502020202020204" pitchFamily="34" charset="0"/>
              </a:rPr>
              <a:t>támogatják </a:t>
            </a:r>
            <a:r>
              <a:rPr lang="hu-HU" dirty="0">
                <a:latin typeface="Century Gothic" panose="020B0502020202020204" pitchFamily="34" charset="0"/>
              </a:rPr>
              <a:t>kapacitásbővítő és szolgáltatásfejlesztő beruházásaikat, valamint növekedési céljaik megvalósítását. </a:t>
            </a:r>
            <a:r>
              <a:rPr lang="hu-HU" dirty="0" smtClean="0">
                <a:latin typeface="Century Gothic" panose="020B0502020202020204" pitchFamily="34" charset="0"/>
              </a:rPr>
              <a:t>Szakértelmükkel </a:t>
            </a:r>
            <a:r>
              <a:rPr lang="hu-HU" dirty="0">
                <a:latin typeface="Century Gothic" panose="020B0502020202020204" pitchFamily="34" charset="0"/>
              </a:rPr>
              <a:t>aktívan </a:t>
            </a:r>
            <a:r>
              <a:rPr lang="hu-HU" dirty="0" smtClean="0">
                <a:latin typeface="Century Gothic" panose="020B0502020202020204" pitchFamily="34" charset="0"/>
              </a:rPr>
              <a:t>segítik </a:t>
            </a:r>
            <a:r>
              <a:rPr lang="hu-HU" dirty="0">
                <a:latin typeface="Century Gothic" panose="020B0502020202020204" pitchFamily="34" charset="0"/>
              </a:rPr>
              <a:t>a turisztikai vállalkozásokat versenyképességük megőrzésében, növelésében.</a:t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>
                <a:latin typeface="Century Gothic" panose="020B0502020202020204" pitchFamily="34" charset="0"/>
              </a:rPr>
              <a:t/>
            </a:r>
            <a:br>
              <a:rPr lang="hu-HU" dirty="0">
                <a:latin typeface="Century Gothic" panose="020B0502020202020204" pitchFamily="34" charset="0"/>
              </a:rPr>
            </a:br>
            <a:r>
              <a:rPr lang="hu-HU" dirty="0" smtClean="0"/>
              <a:t>https</a:t>
            </a:r>
            <a:r>
              <a:rPr lang="hu-HU" dirty="0"/>
              <a:t>://kth.hu/</a:t>
            </a:r>
          </a:p>
        </p:txBody>
      </p:sp>
    </p:spTree>
    <p:extLst>
      <p:ext uri="{BB962C8B-B14F-4D97-AF65-F5344CB8AC3E}">
        <p14:creationId xmlns:p14="http://schemas.microsoft.com/office/powerpoint/2010/main" val="3372355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83772" y="681962"/>
            <a:ext cx="10728959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 </a:t>
            </a:r>
            <a:r>
              <a:rPr lang="hu-HU" sz="2000" b="1" dirty="0">
                <a:latin typeface="Century Gothic" panose="020B0502020202020204" pitchFamily="34" charset="0"/>
              </a:rPr>
              <a:t>Hogyan kombináljuk a különböző finanszírozási formákat</a:t>
            </a:r>
            <a:r>
              <a:rPr lang="hu-HU" sz="20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Önerő + hitel + pályázat </a:t>
            </a:r>
            <a:r>
              <a:rPr lang="hu-HU" sz="2000" b="1" dirty="0" smtClean="0">
                <a:latin typeface="Century Gothic" panose="020B0502020202020204" pitchFamily="34" charset="0"/>
              </a:rPr>
              <a:t>kombinációja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vállalkozás finanszírozása sosem csak egy forrásból történik. A kombinált finanszírozás előnyei</a:t>
            </a:r>
            <a:r>
              <a:rPr lang="hu-HU" sz="2000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b="1" dirty="0">
                <a:latin typeface="Century Gothic" panose="020B0502020202020204" pitchFamily="34" charset="0"/>
              </a:rPr>
              <a:t>Kockázatmegosztás:</a:t>
            </a:r>
            <a:r>
              <a:rPr lang="hu-HU" sz="2000" dirty="0">
                <a:latin typeface="Century Gothic" panose="020B0502020202020204" pitchFamily="34" charset="0"/>
              </a:rPr>
              <a:t> Ha az egész beruházás csak hitelből lenne finanszírozva, minden kockázat a vállalkozóra hárul. Pályázat vagy saját tőke bevonásával csökkenthető a pénzügyi nyomás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b="1" dirty="0">
                <a:latin typeface="Century Gothic" panose="020B0502020202020204" pitchFamily="34" charset="0"/>
              </a:rPr>
              <a:t>Cash-flow optimalizálás:</a:t>
            </a:r>
            <a:r>
              <a:rPr lang="hu-HU" sz="2000" dirty="0">
                <a:latin typeface="Century Gothic" panose="020B0502020202020204" pitchFamily="34" charset="0"/>
              </a:rPr>
              <a:t> A vissza nem térítendő pályázati pénz és a saját tőke felhasználása csökkenti a </a:t>
            </a:r>
            <a:r>
              <a:rPr lang="hu-HU" sz="2000" dirty="0" err="1">
                <a:latin typeface="Century Gothic" panose="020B0502020202020204" pitchFamily="34" charset="0"/>
              </a:rPr>
              <a:t>hitelterhet</a:t>
            </a:r>
            <a:r>
              <a:rPr lang="hu-HU" sz="2000" dirty="0">
                <a:latin typeface="Century Gothic" panose="020B0502020202020204" pitchFamily="34" charset="0"/>
              </a:rPr>
              <a:t> és a kamatköltségeket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b="1" dirty="0">
                <a:latin typeface="Century Gothic" panose="020B0502020202020204" pitchFamily="34" charset="0"/>
              </a:rPr>
              <a:t>Rugalmasság:</a:t>
            </a:r>
            <a:r>
              <a:rPr lang="hu-HU" sz="2000" dirty="0">
                <a:latin typeface="Century Gothic" panose="020B0502020202020204" pitchFamily="34" charset="0"/>
              </a:rPr>
              <a:t> A kombinált finanszírozás lehetővé teszi, hogy a cég egyszerre tartsa fenn likviditását és fedezze a beruházási igényeket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4257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83772" y="681962"/>
            <a:ext cx="10728959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 </a:t>
            </a:r>
            <a:r>
              <a:rPr lang="hu-HU" sz="2400" b="1" dirty="0">
                <a:latin typeface="Century Gothic" panose="020B0502020202020204" pitchFamily="34" charset="0"/>
              </a:rPr>
              <a:t>Fontos</a:t>
            </a:r>
            <a:r>
              <a:rPr lang="hu-HU" sz="2400" b="1" dirty="0" smtClean="0">
                <a:latin typeface="Century Gothic" panose="020B0502020202020204" pitchFamily="34" charset="0"/>
              </a:rPr>
              <a:t>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Mindig összhangban legyen a vállalkozás pénzügyi tervével.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Elemezd</a:t>
            </a:r>
            <a:r>
              <a:rPr lang="hu-HU" sz="2000" dirty="0">
                <a:latin typeface="Century Gothic" panose="020B0502020202020204" pitchFamily="34" charset="0"/>
              </a:rPr>
              <a:t>, hogy a különböző források hogyan érintik a cash-flow-t, a kockázatot és a tulajdonosi kontrollt.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Tartsd </a:t>
            </a:r>
            <a:r>
              <a:rPr lang="hu-HU" sz="2000" dirty="0">
                <a:latin typeface="Century Gothic" panose="020B0502020202020204" pitchFamily="34" charset="0"/>
              </a:rPr>
              <a:t>szem előtt a fenntartási és elszámolási kötelezettségeket: pályázatnál szigorúbbak, hitelnél a törlesztési kötelezettség a fő szempont.</a:t>
            </a:r>
          </a:p>
        </p:txBody>
      </p:sp>
    </p:spTree>
    <p:extLst>
      <p:ext uri="{BB962C8B-B14F-4D97-AF65-F5344CB8AC3E}">
        <p14:creationId xmlns:p14="http://schemas.microsoft.com/office/powerpoint/2010/main" val="377504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70857" y="1134808"/>
            <a:ext cx="10728959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/>
              <a:t> </a:t>
            </a:r>
            <a:r>
              <a:rPr lang="hu-HU" sz="2400" b="1" dirty="0">
                <a:latin typeface="Century Gothic" panose="020B0502020202020204" pitchFamily="34" charset="0"/>
              </a:rPr>
              <a:t>Választási mátrix: hitel – befektetés – </a:t>
            </a:r>
            <a:r>
              <a:rPr lang="hu-HU" sz="2400" b="1" dirty="0" smtClean="0">
                <a:latin typeface="Century Gothic" panose="020B0502020202020204" pitchFamily="34" charset="0"/>
              </a:rPr>
              <a:t>támogatás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Rövid táv (0–12 hó):</a:t>
            </a:r>
            <a:r>
              <a:rPr lang="hu-HU" sz="2000" dirty="0">
                <a:latin typeface="Century Gothic" panose="020B0502020202020204" pitchFamily="34" charset="0"/>
              </a:rPr>
              <a:t> likviditás biztosítása → hitel vagy pályázat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Közép </a:t>
            </a:r>
            <a:r>
              <a:rPr lang="hu-HU" sz="2000" b="1" dirty="0">
                <a:latin typeface="Century Gothic" panose="020B0502020202020204" pitchFamily="34" charset="0"/>
              </a:rPr>
              <a:t>táv (1–3 év):</a:t>
            </a:r>
            <a:r>
              <a:rPr lang="hu-HU" sz="2000" dirty="0">
                <a:latin typeface="Century Gothic" panose="020B0502020202020204" pitchFamily="34" charset="0"/>
              </a:rPr>
              <a:t> fejlesztés, új termékek → pályázat + saját tőke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Hosszú </a:t>
            </a:r>
            <a:r>
              <a:rPr lang="hu-HU" sz="2000" b="1" dirty="0">
                <a:latin typeface="Century Gothic" panose="020B0502020202020204" pitchFamily="34" charset="0"/>
              </a:rPr>
              <a:t>táv (3+ év):</a:t>
            </a:r>
            <a:r>
              <a:rPr lang="hu-HU" sz="2000" dirty="0">
                <a:latin typeface="Century Gothic" panose="020B0502020202020204" pitchFamily="34" charset="0"/>
              </a:rPr>
              <a:t> növekedés, piacbővítés → befektetés + részben hitel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Szempontok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 smtClean="0">
                <a:latin typeface="Century Gothic" panose="020B0502020202020204" pitchFamily="34" charset="0"/>
              </a:rPr>
              <a:t>Kockázatvállalás</a:t>
            </a:r>
            <a:r>
              <a:rPr lang="hu-HU" sz="2000" dirty="0">
                <a:latin typeface="Century Gothic" panose="020B0502020202020204" pitchFamily="34" charset="0"/>
              </a:rPr>
              <a:t>: ki mennyit kockáztat a projektben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Likviditás: mennyire tud a cég gyorsan reagálni váratlan kiadásokra</a:t>
            </a: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Kontroll: mennyire akarjuk megőrizni a döntési jogokat</a:t>
            </a:r>
          </a:p>
        </p:txBody>
      </p:sp>
    </p:spTree>
    <p:extLst>
      <p:ext uri="{BB962C8B-B14F-4D97-AF65-F5344CB8AC3E}">
        <p14:creationId xmlns:p14="http://schemas.microsoft.com/office/powerpoint/2010/main" val="3620604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664825" y="2475927"/>
            <a:ext cx="1050253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7200" dirty="0" smtClean="0">
                <a:latin typeface="Century Gothic" panose="020B0502020202020204" pitchFamily="34" charset="0"/>
              </a:rPr>
              <a:t>Kedvezmények</a:t>
            </a:r>
            <a:endParaRPr lang="hu-HU" sz="7200" b="1" dirty="0" smtClean="0">
              <a:latin typeface="Century Gothic" panose="020B0502020202020204" pitchFamily="34" charset="0"/>
            </a:endParaRP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10260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88275" y="548580"/>
            <a:ext cx="10502537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Egyszerűbb adminisztráció, kedvezőbb adózási feltételek:</a:t>
            </a:r>
            <a:endParaRPr lang="hu-HU" sz="2400" b="1" dirty="0">
              <a:latin typeface="Century Gothic" panose="020B0502020202020204" pitchFamily="34" charset="0"/>
            </a:endParaRP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KATA</a:t>
            </a:r>
          </a:p>
          <a:p>
            <a:pPr marL="457200" indent="-457200">
              <a:buFontTx/>
              <a:buChar char="-"/>
            </a:pPr>
            <a:endParaRPr lang="hu-HU" sz="2000" dirty="0" smtClean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Átalányadó</a:t>
            </a:r>
          </a:p>
          <a:p>
            <a:pPr marL="457200" indent="-457200">
              <a:buFontTx/>
              <a:buChar char="-"/>
            </a:pPr>
            <a:endParaRPr lang="hu-HU" sz="2000" dirty="0" smtClean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KIVA</a:t>
            </a:r>
          </a:p>
          <a:p>
            <a:pPr marL="457200" indent="-457200">
              <a:buFontTx/>
              <a:buChar char="-"/>
            </a:pPr>
            <a:endParaRPr lang="hu-HU" sz="2000" dirty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Alanyi áfamentesség</a:t>
            </a:r>
          </a:p>
          <a:p>
            <a:pPr marL="457200" indent="-457200">
              <a:buFontTx/>
              <a:buChar char="-"/>
            </a:pPr>
            <a:endParaRPr lang="hu-HU" sz="2000" dirty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Tárgyi adómentesség</a:t>
            </a:r>
          </a:p>
          <a:p>
            <a:pPr marL="457200" indent="-457200">
              <a:buFontTx/>
              <a:buChar char="-"/>
            </a:pPr>
            <a:endParaRPr lang="hu-HU" sz="2000" dirty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dirty="0" smtClean="0">
                <a:latin typeface="Century Gothic" panose="020B0502020202020204" pitchFamily="34" charset="0"/>
              </a:rPr>
              <a:t>Egyszerűsített </a:t>
            </a:r>
            <a:r>
              <a:rPr lang="hu-HU" dirty="0">
                <a:latin typeface="Century Gothic" panose="020B0502020202020204" pitchFamily="34" charset="0"/>
              </a:rPr>
              <a:t>közteherviselési </a:t>
            </a:r>
            <a:r>
              <a:rPr lang="hu-HU" dirty="0" smtClean="0">
                <a:latin typeface="Century Gothic" panose="020B0502020202020204" pitchFamily="34" charset="0"/>
              </a:rPr>
              <a:t>hozzájárulás EKHO</a:t>
            </a:r>
          </a:p>
          <a:p>
            <a:pPr marL="457200" indent="-457200">
              <a:buFontTx/>
              <a:buChar char="-"/>
            </a:pPr>
            <a:endParaRPr lang="hu-HU" sz="2000" dirty="0">
              <a:latin typeface="Century Gothic" panose="020B0502020202020204" pitchFamily="34" charset="0"/>
            </a:endParaRPr>
          </a:p>
          <a:p>
            <a:pPr marL="457200" indent="-457200">
              <a:buFontTx/>
              <a:buChar char="-"/>
            </a:pPr>
            <a:r>
              <a:rPr lang="hu-HU" sz="2000" dirty="0">
                <a:latin typeface="Century Gothic" panose="020B0502020202020204" pitchFamily="34" charset="0"/>
              </a:rPr>
              <a:t>Helyi iparűzési adó kedvezmények</a:t>
            </a:r>
            <a:endParaRPr lang="hu-HU" sz="2000" dirty="0">
              <a:latin typeface="Century Gothic" panose="020B0502020202020204" pitchFamily="34" charset="0"/>
            </a:endParaRPr>
          </a:p>
          <a:p>
            <a:endParaRPr lang="hu-HU" sz="1600" dirty="0"/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7759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800" b="1" dirty="0" smtClean="0">
                <a:latin typeface="Century Gothic" panose="020B0502020202020204" pitchFamily="34" charset="0"/>
              </a:rPr>
              <a:t>Kedvezmények még</a:t>
            </a:r>
          </a:p>
          <a:p>
            <a:endParaRPr lang="hu-HU" sz="2800" b="1" dirty="0" smtClean="0">
              <a:latin typeface="Century Gothic" panose="020B0502020202020204" pitchFamily="34" charset="0"/>
            </a:endParaRPr>
          </a:p>
          <a:p>
            <a:r>
              <a:rPr lang="hu-HU" dirty="0"/>
              <a:t>A KKV-k számára elérhető </a:t>
            </a:r>
            <a:r>
              <a:rPr lang="hu-HU" dirty="0" smtClean="0"/>
              <a:t>társasági adókedvezmények </a:t>
            </a:r>
            <a:endParaRPr lang="hu-HU" dirty="0"/>
          </a:p>
          <a:p>
            <a:r>
              <a:rPr lang="hu-HU" dirty="0" smtClean="0"/>
              <a:t>A </a:t>
            </a:r>
            <a:r>
              <a:rPr lang="hu-HU" dirty="0"/>
              <a:t>legfontosabb kedvezmények a következők:</a:t>
            </a:r>
          </a:p>
          <a:p>
            <a:endParaRPr lang="hu-HU" b="1" dirty="0" smtClean="0"/>
          </a:p>
          <a:p>
            <a:r>
              <a:rPr lang="hu-HU" b="1" dirty="0" smtClean="0"/>
              <a:t>Foglalkoztatási </a:t>
            </a:r>
            <a:r>
              <a:rPr lang="hu-HU" b="1" dirty="0"/>
              <a:t>adóalap-kedvezmény</a:t>
            </a:r>
            <a:r>
              <a:rPr lang="hu-HU" dirty="0"/>
              <a:t> – A </a:t>
            </a:r>
            <a:r>
              <a:rPr lang="hu-HU" dirty="0" err="1"/>
              <a:t>mikrovállalkozások</a:t>
            </a:r>
            <a:r>
              <a:rPr lang="hu-HU" dirty="0"/>
              <a:t> számára lehetőség van a létszámbővítés alapján csökkenteni az adóalapot. Ha egy vállalkozás új munkavállalót vesz fel, a bérköltség bizonyos része levonható.</a:t>
            </a:r>
          </a:p>
          <a:p>
            <a:endParaRPr lang="hu-HU" b="1" dirty="0" smtClean="0"/>
          </a:p>
          <a:p>
            <a:r>
              <a:rPr lang="hu-HU" b="1" dirty="0" smtClean="0"/>
              <a:t>Beruházási </a:t>
            </a:r>
            <a:r>
              <a:rPr lang="hu-HU" b="1" dirty="0"/>
              <a:t>adóalap-kedvezmény</a:t>
            </a:r>
            <a:r>
              <a:rPr lang="hu-HU" dirty="0"/>
              <a:t> – A KKV-k számára lehetőséget biztosít arra, hogy a fejlesztési célú eszközbeszerzéshez kapcsolódó értékcsökkenési leírást akár azonnal érvényesítsék.</a:t>
            </a:r>
          </a:p>
          <a:p>
            <a:endParaRPr lang="hu-HU" b="1" dirty="0" smtClean="0"/>
          </a:p>
          <a:p>
            <a:r>
              <a:rPr lang="hu-HU" b="1" dirty="0" smtClean="0"/>
              <a:t>Kamatkedvezmény</a:t>
            </a:r>
            <a:r>
              <a:rPr lang="hu-HU" dirty="0"/>
              <a:t> – A hitelből finanszírozott fejlesztések esetén az adott hitelkamat egy része adóalap-csökkentő tételként vehető figyelembe.</a:t>
            </a:r>
          </a:p>
          <a:p>
            <a:r>
              <a:rPr lang="hu-HU" dirty="0"/>
              <a:t>Az adókedvezmények pontos érvényesítéséhez minden esetben figyelembe kell venni a jogszabályi feltételeket és a vállalkozás pénzügyi helyzetét.</a:t>
            </a:r>
          </a:p>
          <a:p>
            <a:pPr marL="457200" indent="-457200">
              <a:buFontTx/>
              <a:buChar char="-"/>
            </a:pPr>
            <a:endParaRPr lang="hu-HU" sz="2000" dirty="0">
              <a:latin typeface="Century Gothic" panose="020B0502020202020204" pitchFamily="34" charset="0"/>
            </a:endParaRPr>
          </a:p>
          <a:p>
            <a:endParaRPr lang="hu-HU" sz="1600" dirty="0"/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732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27316" y="742921"/>
            <a:ext cx="10502537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Társasági adó kedvezmények</a:t>
            </a:r>
          </a:p>
          <a:p>
            <a:pPr algn="just"/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Fejlesztési tartalék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>Az adózó a jövőbeni beruházásaira fejlesztési tartalékot képezhet. Ha él ezzel a lehetőséggel, akkor </a:t>
            </a:r>
            <a:r>
              <a:rPr lang="hu-HU" sz="2000" dirty="0" smtClean="0">
                <a:latin typeface="Century Gothic" panose="020B0502020202020204" pitchFamily="34" charset="0"/>
              </a:rPr>
              <a:t>csökkenti </a:t>
            </a:r>
            <a:r>
              <a:rPr lang="hu-HU" sz="2000" dirty="0">
                <a:latin typeface="Century Gothic" panose="020B0502020202020204" pitchFamily="34" charset="0"/>
              </a:rPr>
              <a:t>az adózás előtti eredményét az eredménytartaléknak az adóévben lekötött tartalékba átvezetett és az adóév utolsó napján lekötött tartalékként kimutatott összege, vagyis a fejlesztési tartalék, de legfeljebb az adóévi adózás előtti nyereség összege. A csökkentésként érvényesített összeget elszámolt értékcsökkenési </a:t>
            </a:r>
            <a:r>
              <a:rPr lang="hu-HU" sz="2000" dirty="0" smtClean="0">
                <a:latin typeface="Century Gothic" panose="020B0502020202020204" pitchFamily="34" charset="0"/>
              </a:rPr>
              <a:t>leírásnak </a:t>
            </a:r>
            <a:r>
              <a:rPr lang="hu-HU" sz="2000" dirty="0">
                <a:latin typeface="Century Gothic" panose="020B0502020202020204" pitchFamily="34" charset="0"/>
              </a:rPr>
              <a:t>kell tekinteni azzal, hogy az adóévben megvalósított, a fejlesztési tartalékból feloldott részt meghaladó értékű beruházás esetén az értékcsökkenési leírás a tárgyi eszköz üzembe helyezésének napjától – a bekerülési értékre vetített kulccsal számítva – folytatható. Az igénybe vett kedvezmény megtartásának feltétele, hogy az adózó a lekötött tartalékot figyelemmel a </a:t>
            </a:r>
            <a:r>
              <a:rPr lang="hu-HU" sz="2000" dirty="0" smtClean="0">
                <a:latin typeface="Century Gothic" panose="020B0502020202020204" pitchFamily="34" charset="0"/>
              </a:rPr>
              <a:t>kivételekre </a:t>
            </a:r>
            <a:r>
              <a:rPr lang="hu-HU" sz="2000" dirty="0">
                <a:latin typeface="Century Gothic" panose="020B0502020202020204" pitchFamily="34" charset="0"/>
              </a:rPr>
              <a:t>, kizárólag a megvalósított beruházás költségei szerint használhatja fel a képzést követő 4 adóévben; különben a feloldott rész után az adót késedelmi pótlékkal növelten meg kell fizetnie. </a:t>
            </a:r>
            <a:endParaRPr lang="hu-HU" sz="2000" b="1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701165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23110" y="1178350"/>
            <a:ext cx="10502537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sz="2000" b="1" dirty="0">
                <a:latin typeface="Century Gothic" panose="020B0502020202020204" pitchFamily="34" charset="0"/>
              </a:rPr>
              <a:t>Veszteségleírás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Ha </a:t>
            </a:r>
            <a:r>
              <a:rPr lang="hu-HU" sz="2000" dirty="0">
                <a:latin typeface="Century Gothic" panose="020B0502020202020204" pitchFamily="34" charset="0"/>
              </a:rPr>
              <a:t>az adóalap bármely adóévben negatív (veszteség), annak elhatárolt összegével az adózó a következő öt adóévben – meghatározott </a:t>
            </a:r>
            <a:r>
              <a:rPr lang="hu-HU" sz="2000" dirty="0" smtClean="0">
                <a:latin typeface="Century Gothic" panose="020B0502020202020204" pitchFamily="34" charset="0"/>
              </a:rPr>
              <a:t>feltételekkel </a:t>
            </a:r>
            <a:r>
              <a:rPr lang="hu-HU" sz="2000" dirty="0">
                <a:latin typeface="Century Gothic" panose="020B0502020202020204" pitchFamily="34" charset="0"/>
              </a:rPr>
              <a:t>– döntése szerinti megosztásban </a:t>
            </a:r>
            <a:r>
              <a:rPr lang="hu-HU" sz="2000" dirty="0" smtClean="0">
                <a:latin typeface="Century Gothic" panose="020B0502020202020204" pitchFamily="34" charset="0"/>
              </a:rPr>
              <a:t>csökkentheti </a:t>
            </a:r>
            <a:r>
              <a:rPr lang="hu-HU" sz="2000" dirty="0">
                <a:latin typeface="Century Gothic" panose="020B0502020202020204" pitchFamily="34" charset="0"/>
              </a:rPr>
              <a:t>az adózás előtti eredményét.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2014-ben kezdődő adóév utolsó napjáig keletkezett, még fel nem használt elhatárolt veszteséget a 2014. december 31-én hatályos előírások szerint lehet leírni</a:t>
            </a:r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453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62151" y="951926"/>
            <a:ext cx="1050253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Szakképzésben </a:t>
            </a:r>
            <a:r>
              <a:rPr lang="hu-HU" sz="2000" b="1" dirty="0">
                <a:latin typeface="Century Gothic" panose="020B0502020202020204" pitchFamily="34" charset="0"/>
              </a:rPr>
              <a:t>közreműködő adózó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Adóalap-kedvezmény </a:t>
            </a:r>
            <a:r>
              <a:rPr lang="hu-HU" sz="2000" dirty="0">
                <a:latin typeface="Century Gothic" panose="020B0502020202020204" pitchFamily="34" charset="0"/>
              </a:rPr>
              <a:t>jár azoknak az adózóknak, amelyek duális képzőhelyként részt vesznek a szakirányú oktatásban. A kedvezmény mértéke a szakképzési munkaszerződéssel a szakirányú oktatásban részt vevő tanulónként, képzésben részt vevő személyenként minden megkezdett hónap után havonta az adóév első napján érvényes minimálbér 24 százaléka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Pályakezdő</a:t>
            </a:r>
            <a:r>
              <a:rPr lang="hu-HU" sz="2000" b="1" dirty="0">
                <a:latin typeface="Century Gothic" panose="020B0502020202020204" pitchFamily="34" charset="0"/>
              </a:rPr>
              <a:t>, munkanélküli, egyéb személy foglalkoztatása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Csökkenti </a:t>
            </a:r>
            <a:r>
              <a:rPr lang="hu-HU" sz="2000" dirty="0">
                <a:latin typeface="Century Gothic" panose="020B0502020202020204" pitchFamily="34" charset="0"/>
              </a:rPr>
              <a:t>az adózás előtti eredményt </a:t>
            </a:r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szakmai vizsga megszerzését követően az előző pontban említett tanuló, képzésben részt vevő személy után, − a korábban munkanélküli </a:t>
            </a:r>
            <a:r>
              <a:rPr lang="hu-HU" dirty="0" smtClean="0">
                <a:latin typeface="Century Gothic" panose="020B0502020202020204" pitchFamily="34" charset="0"/>
              </a:rPr>
              <a:t>személy </a:t>
            </a:r>
            <a:r>
              <a:rPr lang="hu-HU" dirty="0">
                <a:latin typeface="Century Gothic" panose="020B0502020202020204" pitchFamily="34" charset="0"/>
              </a:rPr>
              <a:t>után, − a szabadulást követő 6 hónapon belül alkalmazott szabadságvesztésből szabaduló, továbbá a pártfogó felügyelet alatt álló személy után a foglalkoztatásának ideje alatt, de legfeljebb 12 hónapon át befizetett szociális hozzájárulási adó összege, annak </a:t>
            </a:r>
            <a:r>
              <a:rPr lang="hu-HU" dirty="0" err="1">
                <a:latin typeface="Century Gothic" panose="020B0502020202020204" pitchFamily="34" charset="0"/>
              </a:rPr>
              <a:t>költségkénti</a:t>
            </a:r>
            <a:r>
              <a:rPr lang="hu-HU" dirty="0">
                <a:latin typeface="Century Gothic" panose="020B0502020202020204" pitchFamily="34" charset="0"/>
              </a:rPr>
              <a:t> elszámolásán </a:t>
            </a:r>
            <a:r>
              <a:rPr lang="hu-HU" dirty="0" smtClean="0">
                <a:latin typeface="Century Gothic" panose="020B0502020202020204" pitchFamily="34" charset="0"/>
              </a:rPr>
              <a:t>túl.</a:t>
            </a:r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5010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3" y="742921"/>
            <a:ext cx="10502537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hu-HU" sz="2000" b="1" dirty="0">
                <a:latin typeface="Century Gothic" panose="020B0502020202020204" pitchFamily="34" charset="0"/>
              </a:rPr>
              <a:t>Megváltozott munkaképességű foglalkoztatása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Csökkentheti </a:t>
            </a:r>
            <a:r>
              <a:rPr lang="hu-HU" sz="2000" dirty="0">
                <a:latin typeface="Century Gothic" panose="020B0502020202020204" pitchFamily="34" charset="0"/>
              </a:rPr>
              <a:t>az adózó az adózás előtti eredményét a megváltozott munkaképességű személy foglalkoztatása esetén személyenként, havonta − a megváltozott munkaképességű munkavállalónak kifizetett munkabér, de − legfeljebb az érvényes minimálbér összegével, ha az általa foglalkoztatottak átlagos állományi létszáma az adóévben legfeljebb 20 fő.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pPr algn="just"/>
            <a:endParaRPr lang="hu-HU" sz="2000" dirty="0">
              <a:latin typeface="Century Gothic" panose="020B0502020202020204" pitchFamily="34" charset="0"/>
            </a:endParaRPr>
          </a:p>
          <a:p>
            <a:pPr algn="just"/>
            <a:r>
              <a:rPr lang="hu-HU" sz="2000" b="1" dirty="0" smtClean="0">
                <a:latin typeface="Century Gothic" panose="020B0502020202020204" pitchFamily="34" charset="0"/>
              </a:rPr>
              <a:t>Munkavállalók </a:t>
            </a:r>
            <a:r>
              <a:rPr lang="hu-HU" sz="2000" b="1" dirty="0">
                <a:latin typeface="Century Gothic" panose="020B0502020202020204" pitchFamily="34" charset="0"/>
              </a:rPr>
              <a:t>mobilitását célzó juttatásokhoz kapcsolódó kedvezmények </a:t>
            </a:r>
            <a:endParaRPr lang="hu-HU" sz="2000" b="1" dirty="0" smtClean="0">
              <a:latin typeface="Century Gothic" panose="020B0502020202020204" pitchFamily="34" charset="0"/>
            </a:endParaRPr>
          </a:p>
          <a:p>
            <a:pPr algn="just"/>
            <a:r>
              <a:rPr lang="hu-HU" sz="2000" dirty="0" smtClean="0">
                <a:latin typeface="Century Gothic" panose="020B0502020202020204" pitchFamily="34" charset="0"/>
              </a:rPr>
              <a:t>Adóalap-csökkentő </a:t>
            </a:r>
            <a:r>
              <a:rPr lang="hu-HU" sz="2000" dirty="0">
                <a:latin typeface="Century Gothic" panose="020B0502020202020204" pitchFamily="34" charset="0"/>
              </a:rPr>
              <a:t>tételként </a:t>
            </a:r>
            <a:r>
              <a:rPr lang="hu-HU" sz="2000" dirty="0" smtClean="0">
                <a:latin typeface="Century Gothic" panose="020B0502020202020204" pitchFamily="34" charset="0"/>
              </a:rPr>
              <a:t>érvényesíthető a </a:t>
            </a:r>
            <a:r>
              <a:rPr lang="hu-HU" sz="2000" dirty="0" err="1">
                <a:latin typeface="Century Gothic" panose="020B0502020202020204" pitchFamily="34" charset="0"/>
              </a:rPr>
              <a:t>költségkénti</a:t>
            </a:r>
            <a:r>
              <a:rPr lang="hu-HU" sz="2000" dirty="0">
                <a:latin typeface="Century Gothic" panose="020B0502020202020204" pitchFamily="34" charset="0"/>
              </a:rPr>
              <a:t> elszámoláson túl − a személyi jövedelemadóról szóló törvény szerinti munkásszállás - bekerülési értékeként, a bekerülési értékének növekményeként kimutatott összeg a beruházás, felújítás befejezésének adóévében, - céljára bérelt ingatlan bérleti díjaként az adóévben elszámolt összeg, - fenntartására, üzemeltetésére az adóévben elszámolt összeg; − az adózó által a munkavállalói számára bérlakás céljából épített és e tevékenységet közvetlenül szolgáló, hosszú élettartamú szerkezetű épület bekerülési értékeként, a bekerülési értékének növekményeként kimutatott összeg a beruházás, felújítás befejezésének adóévében.</a:t>
            </a:r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6895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Társasági adó kedvezmények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Alapkutatás, alkalmazott kutatás, kísérleti </a:t>
            </a:r>
            <a:r>
              <a:rPr lang="hu-HU" sz="2000" b="1" dirty="0" smtClean="0">
                <a:latin typeface="Century Gothic" panose="020B0502020202020204" pitchFamily="34" charset="0"/>
              </a:rPr>
              <a:t>fejlesztés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 Csökkenthető az </a:t>
            </a:r>
            <a:r>
              <a:rPr lang="hu-HU" sz="2000" dirty="0">
                <a:latin typeface="Century Gothic" panose="020B0502020202020204" pitchFamily="34" charset="0"/>
              </a:rPr>
              <a:t>adózás előtti eredmény az adózó saját tevékenységi körében – saját célra vagy megrendelésre, illetve kutatás-fejlesztési </a:t>
            </a:r>
            <a:r>
              <a:rPr lang="hu-HU" sz="2000" dirty="0" smtClean="0">
                <a:latin typeface="Century Gothic" panose="020B0502020202020204" pitchFamily="34" charset="0"/>
              </a:rPr>
              <a:t>megállapodás </a:t>
            </a:r>
            <a:r>
              <a:rPr lang="hu-HU" sz="2000" dirty="0">
                <a:latin typeface="Century Gothic" panose="020B0502020202020204" pitchFamily="34" charset="0"/>
              </a:rPr>
              <a:t>alapján – végzett alapkutatás, alkalmazott kutatás, kísérleti </a:t>
            </a:r>
            <a:r>
              <a:rPr lang="hu-HU" sz="2000" dirty="0" smtClean="0">
                <a:latin typeface="Century Gothic" panose="020B0502020202020204" pitchFamily="34" charset="0"/>
              </a:rPr>
              <a:t>fejlesztés(K+F</a:t>
            </a:r>
            <a:r>
              <a:rPr lang="hu-HU" sz="2000" dirty="0">
                <a:latin typeface="Century Gothic" panose="020B0502020202020204" pitchFamily="34" charset="0"/>
              </a:rPr>
              <a:t>) adóévben felmerült közvetlen költségének − a kapott támogatással, valamint − a belföldi illetőségű társaságiadó-alanytól, a külföldi vállalkozó belföldi telephelyétől és az egyéni vállalkozótól igénybe vett kutatási </a:t>
            </a:r>
            <a:r>
              <a:rPr lang="hu-HU" sz="2000" dirty="0" smtClean="0">
                <a:latin typeface="Century Gothic" panose="020B0502020202020204" pitchFamily="34" charset="0"/>
              </a:rPr>
              <a:t>szolgáltatással </a:t>
            </a:r>
            <a:r>
              <a:rPr lang="hu-HU" sz="2000" dirty="0">
                <a:latin typeface="Century Gothic" panose="020B0502020202020204" pitchFamily="34" charset="0"/>
              </a:rPr>
              <a:t>csökkentett értéke 100 százalékával, függetlenül attól, hogy a kísérleti fejlesztés értékét az adózó aktiválja, vagyis az immateriális javak között használatba veszi vagy sem. Ez a kedvezmény tehát az elszámolt költségen felül érvényesíthető.</a:t>
            </a:r>
          </a:p>
        </p:txBody>
      </p:sp>
    </p:spTree>
    <p:extLst>
      <p:ext uri="{BB962C8B-B14F-4D97-AF65-F5344CB8AC3E}">
        <p14:creationId xmlns:p14="http://schemas.microsoft.com/office/powerpoint/2010/main" val="408958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923110" y="1108682"/>
            <a:ext cx="105025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Szociális hozzájárulási adó kedvezmények</a:t>
            </a:r>
          </a:p>
          <a:p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szakképzettséget nem igénylő, mezőgazdasági munkakörben foglalkoztatott munkavállalók után érvényesíthető </a:t>
            </a:r>
            <a:r>
              <a:rPr lang="hu-HU" dirty="0" smtClean="0">
                <a:latin typeface="Century Gothic" panose="020B0502020202020204" pitchFamily="34" charset="0"/>
              </a:rPr>
              <a:t>adókedvezmény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munkaerőpiacra lépők után érvényesíthető adókedvezmény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három vagy több gyermeket nevelő munkaerőpiacra lépő nők utáni adókedvezmény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megváltozott munkaképességű személyek után érvényesíthető adókedvezmény</a:t>
            </a:r>
          </a:p>
          <a:p>
            <a:endParaRPr lang="hu-HU" dirty="0" smtClean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közfoglalkoztatás kedvezménye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Kutatók foglalkoztatása után érvényesíthető adókedvezmény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kutatás-fejlesztési tevékenység után érvényesíthető adókedvezmény</a:t>
            </a:r>
          </a:p>
          <a:p>
            <a:endParaRPr lang="hu-HU" sz="1600" dirty="0"/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302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4739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b="1" dirty="0" smtClean="0">
                <a:latin typeface="Century Gothic" panose="020B0502020202020204" pitchFamily="34" charset="0"/>
              </a:rPr>
              <a:t>További kedvezmények</a:t>
            </a:r>
          </a:p>
          <a:p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dirty="0" smtClean="0"/>
              <a:t>1. alanyi </a:t>
            </a:r>
            <a:r>
              <a:rPr lang="hu-HU" dirty="0"/>
              <a:t>áfamentesség határának lépcsőzetes </a:t>
            </a:r>
            <a:r>
              <a:rPr lang="hu-HU" dirty="0" smtClean="0"/>
              <a:t>emelése, </a:t>
            </a:r>
            <a:r>
              <a:rPr lang="hu-HU" dirty="0"/>
              <a:t>2026-ban 20 millió, 27-ben 22 millióra emelik, és 2028-ban ez tovább nő.</a:t>
            </a:r>
          </a:p>
          <a:p>
            <a:r>
              <a:rPr lang="hu-HU" dirty="0" smtClean="0"/>
              <a:t>2. Az </a:t>
            </a:r>
            <a:r>
              <a:rPr lang="hu-HU" dirty="0"/>
              <a:t>átalányadózókra </a:t>
            </a:r>
            <a:r>
              <a:rPr lang="hu-HU" dirty="0" smtClean="0"/>
              <a:t>új </a:t>
            </a:r>
            <a:r>
              <a:rPr lang="hu-HU" dirty="0"/>
              <a:t>szabályok lesznek érvényesek. 2027-ben 50 százalékra emelik a költséghányadot, 2028-ról még egyeztetnek.</a:t>
            </a:r>
          </a:p>
          <a:p>
            <a:r>
              <a:rPr lang="hu-HU" dirty="0" smtClean="0"/>
              <a:t>3. Egyéni </a:t>
            </a:r>
            <a:r>
              <a:rPr lang="hu-HU" dirty="0"/>
              <a:t>vállalkozóknál csökkentik a </a:t>
            </a:r>
            <a:r>
              <a:rPr lang="hu-HU" dirty="0" err="1"/>
              <a:t>szocho</a:t>
            </a:r>
            <a:r>
              <a:rPr lang="hu-HU" dirty="0"/>
              <a:t>-alapot.</a:t>
            </a:r>
          </a:p>
          <a:p>
            <a:r>
              <a:rPr lang="hu-HU" dirty="0" smtClean="0"/>
              <a:t>4. Kiszélesítik </a:t>
            </a:r>
            <a:r>
              <a:rPr lang="hu-HU" dirty="0"/>
              <a:t>a kisvállalati adóra jogosultak körét. További 4–5000 vállalkozó kerülhet be ebbe a kategóriába.</a:t>
            </a:r>
          </a:p>
          <a:p>
            <a:r>
              <a:rPr lang="hu-HU" dirty="0" smtClean="0"/>
              <a:t>5. 100 </a:t>
            </a:r>
            <a:r>
              <a:rPr lang="hu-HU" dirty="0"/>
              <a:t>milliós adókedvezményt vezetnek be a zöldberuházásokra, környezeti károk csökkentésére, amely leírható lesz az adóból.</a:t>
            </a:r>
          </a:p>
          <a:p>
            <a:r>
              <a:rPr lang="hu-HU" dirty="0" smtClean="0"/>
              <a:t>6. Adókedvezményt </a:t>
            </a:r>
            <a:r>
              <a:rPr lang="hu-HU" dirty="0"/>
              <a:t>kaphatnak az energiaellátók az infrastruktúra fejlesztésére.</a:t>
            </a:r>
          </a:p>
          <a:p>
            <a:r>
              <a:rPr lang="hu-HU" dirty="0" smtClean="0"/>
              <a:t>7. Megemelik </a:t>
            </a:r>
            <a:r>
              <a:rPr lang="hu-HU" dirty="0"/>
              <a:t>a kiskereskedelmi adó határsávjait, a kulcsok maradnak. Ez 3500 vállalkozást érint.</a:t>
            </a:r>
          </a:p>
          <a:p>
            <a:r>
              <a:rPr lang="hu-HU" dirty="0" smtClean="0"/>
              <a:t>8. Fél </a:t>
            </a:r>
            <a:r>
              <a:rPr lang="hu-HU" dirty="0"/>
              <a:t>évvel eltolják az üzemanyagok jövedéki adóemelését. Január 1-jétől lett volna ez eredetileg hatályos.</a:t>
            </a:r>
          </a:p>
          <a:p>
            <a:r>
              <a:rPr lang="hu-HU" dirty="0" smtClean="0"/>
              <a:t>9. Csökkentik </a:t>
            </a:r>
            <a:r>
              <a:rPr lang="hu-HU" dirty="0"/>
              <a:t>az adminisztrációs terheket, a társasági adóelőleg értékhatárát 5 millióról 20 millióra.</a:t>
            </a:r>
          </a:p>
          <a:p>
            <a:r>
              <a:rPr lang="hu-HU" dirty="0" smtClean="0"/>
              <a:t>10. Egyszerűbb </a:t>
            </a:r>
            <a:r>
              <a:rPr lang="hu-HU" dirty="0"/>
              <a:t>adminisztráció a </a:t>
            </a:r>
            <a:r>
              <a:rPr lang="hu-HU" dirty="0" err="1"/>
              <a:t>mikrovállalkozásoknak</a:t>
            </a:r>
            <a:r>
              <a:rPr lang="hu-HU" dirty="0"/>
              <a:t>, megemelik egyszerűsített beszámolóik értékhatárát.</a:t>
            </a:r>
          </a:p>
          <a:p>
            <a:r>
              <a:rPr lang="hu-HU" dirty="0" smtClean="0"/>
              <a:t>11. Egyéni </a:t>
            </a:r>
            <a:r>
              <a:rPr lang="hu-HU" dirty="0"/>
              <a:t>vállalkozóknak a NAV automatikusan elvégzi a biztosítottak bejelentését, és a </a:t>
            </a:r>
            <a:r>
              <a:rPr lang="hu-HU" dirty="0" err="1"/>
              <a:t>szocho</a:t>
            </a:r>
            <a:r>
              <a:rPr lang="hu-HU" dirty="0"/>
              <a:t> bevallása is egyszerűsödik.</a:t>
            </a:r>
          </a:p>
        </p:txBody>
      </p:sp>
    </p:spTree>
    <p:extLst>
      <p:ext uri="{BB962C8B-B14F-4D97-AF65-F5344CB8AC3E}">
        <p14:creationId xmlns:p14="http://schemas.microsoft.com/office/powerpoint/2010/main" val="1839737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-762000" y="2486685"/>
            <a:ext cx="132790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u-HU" sz="3600" dirty="0">
                <a:latin typeface="Century Gothic" panose="020B0502020202020204" pitchFamily="34" charset="0"/>
              </a:rPr>
              <a:t>Alapfogalmak és pénzügyi működés </a:t>
            </a:r>
            <a:endParaRPr lang="hu-HU" sz="3600" dirty="0" smtClean="0">
              <a:latin typeface="Century Gothic" panose="020B0502020202020204" pitchFamily="34" charset="0"/>
            </a:endParaRPr>
          </a:p>
          <a:p>
            <a:pPr algn="ctr"/>
            <a:r>
              <a:rPr lang="hu-HU" sz="3600" dirty="0" smtClean="0">
                <a:latin typeface="Century Gothic" panose="020B0502020202020204" pitchFamily="34" charset="0"/>
              </a:rPr>
              <a:t>céges </a:t>
            </a:r>
            <a:r>
              <a:rPr lang="hu-HU" sz="3600" dirty="0">
                <a:latin typeface="Century Gothic" panose="020B0502020202020204" pitchFamily="34" charset="0"/>
              </a:rPr>
              <a:t>szemmel</a:t>
            </a:r>
            <a:endParaRPr lang="hu-HU" sz="3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7456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Likvid tartalék vs. működő </a:t>
            </a:r>
            <a:r>
              <a:rPr lang="hu-HU" sz="2000" b="1" dirty="0" smtClean="0">
                <a:latin typeface="Century Gothic" panose="020B0502020202020204" pitchFamily="34" charset="0"/>
              </a:rPr>
              <a:t>tőke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Likvid tartalék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Olyan </a:t>
            </a:r>
            <a:r>
              <a:rPr lang="hu-HU" sz="2000" b="1" dirty="0">
                <a:latin typeface="Century Gothic" panose="020B0502020202020204" pitchFamily="34" charset="0"/>
              </a:rPr>
              <a:t>készenlétben tartott pénzügyi keret</a:t>
            </a:r>
            <a:r>
              <a:rPr lang="hu-HU" sz="2000" dirty="0">
                <a:latin typeface="Century Gothic" panose="020B0502020202020204" pitchFamily="34" charset="0"/>
              </a:rPr>
              <a:t>, amelyhez a cég bármikor hozzáfér.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Funkciója: </a:t>
            </a:r>
            <a:r>
              <a:rPr lang="hu-HU" sz="2000" b="1" dirty="0">
                <a:latin typeface="Century Gothic" panose="020B0502020202020204" pitchFamily="34" charset="0"/>
              </a:rPr>
              <a:t>váratlan kiadások</a:t>
            </a:r>
            <a:r>
              <a:rPr lang="hu-HU" sz="2000" dirty="0">
                <a:latin typeface="Century Gothic" panose="020B0502020202020204" pitchFamily="34" charset="0"/>
              </a:rPr>
              <a:t> fedezése, finanszírozási kockázatok csökkentése.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Általában </a:t>
            </a:r>
            <a:r>
              <a:rPr lang="hu-HU" sz="2000" b="1" dirty="0">
                <a:latin typeface="Century Gothic" panose="020B0502020202020204" pitchFamily="34" charset="0"/>
              </a:rPr>
              <a:t>pénzpiaci alapban</a:t>
            </a:r>
            <a:r>
              <a:rPr lang="hu-HU" sz="2000" dirty="0">
                <a:latin typeface="Century Gothic" panose="020B0502020202020204" pitchFamily="34" charset="0"/>
              </a:rPr>
              <a:t>, rövid lekötésben vagy sima bankszámlán tartják.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Előnyök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gyors hozzáférés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biztonság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pénzügyi stabilitás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Hátrányok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alacsony hozam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inflációs értékvesztés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5194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1086910"/>
            <a:ext cx="105025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latin typeface="Century Gothic" panose="020B0502020202020204" pitchFamily="34" charset="0"/>
              </a:rPr>
              <a:t>A likviditási terv a vállalat </a:t>
            </a:r>
            <a:r>
              <a:rPr lang="hu-HU" sz="2000" b="1" dirty="0">
                <a:latin typeface="Century Gothic" panose="020B0502020202020204" pitchFamily="34" charset="0"/>
              </a:rPr>
              <a:t>rövid távú pénzügyi tervezésének kulcseleme</a:t>
            </a:r>
            <a:r>
              <a:rPr lang="hu-HU" sz="2000" dirty="0">
                <a:latin typeface="Century Gothic" panose="020B0502020202020204" pitchFamily="34" charset="0"/>
              </a:rPr>
              <a:t>, amely a pénzbevételek és pénzkiadások tételes szembeállításán alapul. Lényege, hogy a vállalkozás folyamatosan lássa, mikor van elegendő készpénze a kötelezettségek teljesítésére, és mikor merülhet fel rövid lejáratú finanszírozási igény. Különösen a kisebb cégeknél fontos, mert a hitelekhez való hozzáférés nem mindig azonnali, és a tervezés segít megelőzni a fizetésképtelenséget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terv készítése során figyelembe kell venni </a:t>
            </a:r>
            <a:r>
              <a:rPr lang="hu-HU" sz="2000" b="1" dirty="0">
                <a:latin typeface="Century Gothic" panose="020B0502020202020204" pitchFamily="34" charset="0"/>
              </a:rPr>
              <a:t>makrogazdasági tényezőket</a:t>
            </a:r>
            <a:r>
              <a:rPr lang="hu-HU" sz="2000" dirty="0">
                <a:latin typeface="Century Gothic" panose="020B0502020202020204" pitchFamily="34" charset="0"/>
              </a:rPr>
              <a:t> (GDP-növekedés, infláció, adókulcsok) és a </a:t>
            </a:r>
            <a:r>
              <a:rPr lang="hu-HU" sz="2000" b="1" dirty="0">
                <a:latin typeface="Century Gothic" panose="020B0502020202020204" pitchFamily="34" charset="0"/>
              </a:rPr>
              <a:t>vállalatspecifikus jellemzőket</a:t>
            </a:r>
            <a:r>
              <a:rPr lang="hu-HU" sz="2000" dirty="0">
                <a:latin typeface="Century Gothic" panose="020B0502020202020204" pitchFamily="34" charset="0"/>
              </a:rPr>
              <a:t> (forgótőkeciklus hossza, szezonalitás, vállalkozás mérete, a finanszírozási forrásokhoz való hozzáférés).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folyamat lényege, hogy a várható bevételek és kiadások alapján előre jelzett pénzkészletet összevetjük az optimális pénzkészlet-szinttel, így a cég időben tudja kezelni a pénzügyi hiányokat, vagy épp a többletet, akár hitelfelvétel, akár megtakarítás formájában.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564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75212" y="995470"/>
            <a:ext cx="10502537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Működő </a:t>
            </a:r>
            <a:r>
              <a:rPr lang="hu-HU" sz="2000" b="1" dirty="0" smtClean="0">
                <a:latin typeface="Century Gothic" panose="020B0502020202020204" pitchFamily="34" charset="0"/>
              </a:rPr>
              <a:t>tőke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0"/>
            <a:r>
              <a:rPr lang="hu-HU" dirty="0">
                <a:latin typeface="Century Gothic" panose="020B0502020202020204" pitchFamily="34" charset="0"/>
              </a:rPr>
              <a:t>A </a:t>
            </a:r>
            <a:r>
              <a:rPr lang="hu-HU" i="1" dirty="0">
                <a:latin typeface="Century Gothic" panose="020B0502020202020204" pitchFamily="34" charset="0"/>
              </a:rPr>
              <a:t>működő tőke</a:t>
            </a:r>
            <a:r>
              <a:rPr lang="hu-HU" dirty="0">
                <a:latin typeface="Century Gothic" panose="020B0502020202020204" pitchFamily="34" charset="0"/>
              </a:rPr>
              <a:t> egy vállalat forgóeszközeinek, vagyis készleteinek, pénzeszközeinek, rövid lejáratú vevőköveteléseinek és a rövid lejáratú kötelezettségeinek különbsége</a:t>
            </a:r>
            <a:r>
              <a:rPr lang="hu-HU" dirty="0" smtClean="0">
                <a:latin typeface="Century Gothic" panose="020B0502020202020204" pitchFamily="34" charset="0"/>
              </a:rPr>
              <a:t>. </a:t>
            </a:r>
            <a:r>
              <a:rPr lang="hu-HU" sz="2000" dirty="0" smtClean="0">
                <a:latin typeface="Century Gothic" panose="020B0502020202020204" pitchFamily="34" charset="0"/>
              </a:rPr>
              <a:t>Az </a:t>
            </a:r>
            <a:r>
              <a:rPr lang="hu-HU" sz="2000" dirty="0">
                <a:latin typeface="Century Gothic" panose="020B0502020202020204" pitchFamily="34" charset="0"/>
              </a:rPr>
              <a:t>a pénz, amely a cég napi, heti, havi működését finanszírozza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r>
              <a:rPr lang="hu-HU" sz="2000" dirty="0" smtClean="0">
                <a:latin typeface="Century Gothic" panose="020B0502020202020204" pitchFamily="34" charset="0"/>
              </a:rPr>
              <a:t>Képet ad, </a:t>
            </a:r>
            <a:r>
              <a:rPr lang="hu-HU" sz="2000" dirty="0">
                <a:latin typeface="Century Gothic" panose="020B0502020202020204" pitchFamily="34" charset="0"/>
              </a:rPr>
              <a:t>mennyire likvid a vállalkozás, vagyis hogy a rövid távon esedékes kötelezettségek rendezése után mekkora szabadon felhasználható pénzeszköz marad a mindennapi működés finanszírozására.</a:t>
            </a:r>
          </a:p>
          <a:p>
            <a:pPr lvl="0"/>
            <a:r>
              <a:rPr lang="hu-HU" sz="2000" dirty="0">
                <a:latin typeface="Century Gothic" panose="020B0502020202020204" pitchFamily="34" charset="0"/>
              </a:rPr>
              <a:t>Ide tartoznak: készletek, kintlévőségek, folyószámla-egyenleg, gyorsan forgó eszközök.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Előnye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biztosítja a folyamatos működést és növekedést</a:t>
            </a:r>
            <a:br>
              <a:rPr lang="hu-HU" sz="2000" dirty="0">
                <a:latin typeface="Century Gothic" panose="020B0502020202020204" pitchFamily="34" charset="0"/>
              </a:rPr>
            </a:b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Hátránya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ha túl sok benne a lekötött pénz → lassítja a cég fejlődését és a befektetési lehetőségeket</a:t>
            </a:r>
          </a:p>
          <a:p>
            <a:r>
              <a:rPr lang="hu-HU" dirty="0">
                <a:latin typeface="Century Gothic" panose="020B0502020202020204" pitchFamily="34" charset="0"/>
              </a:rPr>
              <a:t> 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539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097280" y="1274145"/>
            <a:ext cx="10502537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Miért fektessen be egy cég</a:t>
            </a:r>
            <a:r>
              <a:rPr lang="hu-HU" sz="2400" b="1" dirty="0" smtClean="0">
                <a:latin typeface="Century Gothic" panose="020B0502020202020204" pitchFamily="34" charset="0"/>
              </a:rPr>
              <a:t>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Infláció elleni védelem</a:t>
            </a:r>
            <a:r>
              <a:rPr lang="hu-HU" sz="2000" dirty="0">
                <a:latin typeface="Century Gothic" panose="020B0502020202020204" pitchFamily="34" charset="0"/>
              </a:rPr>
              <a:t> → a készpénz értéke folyamatosan </a:t>
            </a:r>
            <a:r>
              <a:rPr lang="hu-HU" sz="2000" dirty="0" smtClean="0">
                <a:latin typeface="Century Gothic" panose="020B0502020202020204" pitchFamily="34" charset="0"/>
              </a:rPr>
              <a:t>csökken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Céges vagyonépítés</a:t>
            </a:r>
            <a:r>
              <a:rPr lang="hu-HU" sz="2000" dirty="0">
                <a:latin typeface="Century Gothic" panose="020B0502020202020204" pitchFamily="34" charset="0"/>
              </a:rPr>
              <a:t> → a nyereség egy része </a:t>
            </a:r>
            <a:r>
              <a:rPr lang="hu-HU" sz="2000" dirty="0" smtClean="0">
                <a:latin typeface="Century Gothic" panose="020B0502020202020204" pitchFamily="34" charset="0"/>
              </a:rPr>
              <a:t>dolgozik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Többlábon </a:t>
            </a:r>
            <a:r>
              <a:rPr lang="hu-HU" sz="2000" b="1" dirty="0">
                <a:latin typeface="Century Gothic" panose="020B0502020202020204" pitchFamily="34" charset="0"/>
              </a:rPr>
              <a:t>állás</a:t>
            </a:r>
            <a:r>
              <a:rPr lang="hu-HU" sz="2000" dirty="0">
                <a:latin typeface="Century Gothic" panose="020B0502020202020204" pitchFamily="34" charset="0"/>
              </a:rPr>
              <a:t> → nem csak az árbevételre </a:t>
            </a:r>
            <a:r>
              <a:rPr lang="hu-HU" sz="2000" dirty="0" smtClean="0">
                <a:latin typeface="Century Gothic" panose="020B0502020202020204" pitchFamily="34" charset="0"/>
              </a:rPr>
              <a:t>támaszkodik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Passzív jövedelem</a:t>
            </a:r>
            <a:r>
              <a:rPr lang="hu-HU" sz="2000" dirty="0">
                <a:latin typeface="Century Gothic" panose="020B0502020202020204" pitchFamily="34" charset="0"/>
              </a:rPr>
              <a:t> → a cég pénze is </a:t>
            </a:r>
            <a:r>
              <a:rPr lang="hu-HU" sz="2000" dirty="0" smtClean="0">
                <a:latin typeface="Century Gothic" panose="020B0502020202020204" pitchFamily="34" charset="0"/>
              </a:rPr>
              <a:t>termel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Tulajdonosi vagyon védelme</a:t>
            </a:r>
            <a:r>
              <a:rPr lang="hu-HU" sz="2000" dirty="0">
                <a:latin typeface="Century Gothic" panose="020B0502020202020204" pitchFamily="34" charset="0"/>
              </a:rPr>
              <a:t> → hosszú távú üzleti biztonság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183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40229" y="577459"/>
            <a:ext cx="10502537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Mikor érdemes befektetni a cég pénzét?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„Ha </a:t>
            </a:r>
            <a:r>
              <a:rPr lang="hu-HU" sz="2000" b="1" dirty="0">
                <a:latin typeface="Century Gothic" panose="020B0502020202020204" pitchFamily="34" charset="0"/>
              </a:rPr>
              <a:t>van felesleges </a:t>
            </a:r>
            <a:r>
              <a:rPr lang="hu-HU" sz="2000" b="1" dirty="0" smtClean="0">
                <a:latin typeface="Century Gothic" panose="020B0502020202020204" pitchFamily="34" charset="0"/>
              </a:rPr>
              <a:t>készpénz”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Felesleges készpénz: az a pénz, ami nem szükséges a napi működéshez, a likviditás fenntartásához, vagy rövid távú kötelezettségekhez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Ha a pénz “parkol” a bankszámlán, nem termel hozamot, és elveszíti a </a:t>
            </a:r>
            <a:r>
              <a:rPr lang="hu-HU" sz="2000" dirty="0" err="1">
                <a:latin typeface="Century Gothic" panose="020B0502020202020204" pitchFamily="34" charset="0"/>
              </a:rPr>
              <a:t>vásárlóerejét</a:t>
            </a:r>
            <a:r>
              <a:rPr lang="hu-HU" sz="2000" dirty="0">
                <a:latin typeface="Century Gothic" panose="020B0502020202020204" pitchFamily="34" charset="0"/>
              </a:rPr>
              <a:t> az infláció miatt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Megoldás: részben vagy teljesen befektetni olyan eszközökbe, amelyek megtartják vagy növelik az értéküket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Ha a likviditás és a tartalékok megfelelően biztosítottak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Mielőtt a cég pénzét befektetnénk, ellenőrizni kell: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pPr lvl="1"/>
            <a:r>
              <a:rPr lang="hu-HU" sz="2000" dirty="0">
                <a:latin typeface="Century Gothic" panose="020B0502020202020204" pitchFamily="34" charset="0"/>
              </a:rPr>
              <a:t>Van-e </a:t>
            </a:r>
            <a:r>
              <a:rPr lang="hu-HU" sz="2000" b="1" dirty="0">
                <a:latin typeface="Century Gothic" panose="020B0502020202020204" pitchFamily="34" charset="0"/>
              </a:rPr>
              <a:t>működési tartalék</a:t>
            </a:r>
            <a:r>
              <a:rPr lang="hu-HU" sz="2000" dirty="0">
                <a:latin typeface="Century Gothic" panose="020B0502020202020204" pitchFamily="34" charset="0"/>
              </a:rPr>
              <a:t> a mindennapi költségekre (1–3 hónapra)</a:t>
            </a:r>
          </a:p>
          <a:p>
            <a:pPr lvl="1"/>
            <a:r>
              <a:rPr lang="hu-HU" sz="2000" dirty="0" smtClean="0">
                <a:latin typeface="Century Gothic" panose="020B0502020202020204" pitchFamily="34" charset="0"/>
              </a:rPr>
              <a:t>Van-e </a:t>
            </a:r>
            <a:r>
              <a:rPr lang="hu-HU" sz="2000" b="1" dirty="0">
                <a:latin typeface="Century Gothic" panose="020B0502020202020204" pitchFamily="34" charset="0"/>
              </a:rPr>
              <a:t>beruházási vagy kockázati tartalék</a:t>
            </a:r>
            <a:r>
              <a:rPr lang="hu-HU" sz="2000" dirty="0">
                <a:latin typeface="Century Gothic" panose="020B0502020202020204" pitchFamily="34" charset="0"/>
              </a:rPr>
              <a:t> vészhelyzetek fedezésére</a:t>
            </a:r>
          </a:p>
          <a:p>
            <a:pPr lvl="1"/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696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66355" y="1021596"/>
            <a:ext cx="1050253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Mikor érdemes befektetni a cég pénzét?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Ha a cég növekedési céljai ezt </a:t>
            </a:r>
            <a:r>
              <a:rPr lang="hu-HU" sz="2000" b="1" dirty="0" smtClean="0">
                <a:latin typeface="Century Gothic" panose="020B0502020202020204" pitchFamily="34" charset="0"/>
              </a:rPr>
              <a:t>indokolják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Befektetés a cég pénzéből lehetővé teszi a piacbővítést, új termékek fejlesztését vagy szolgáltatások bővítését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Ha a cég tőkeerős, a saját pénzből történő befektetés növeli a tulajdonosi kontrollt, mivel nem kell részvényest bevonni.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4240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888274" y="870857"/>
            <a:ext cx="1082475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Ha a befektetés illeszkedik a pénzügyi </a:t>
            </a:r>
            <a:r>
              <a:rPr lang="hu-HU" sz="2000" b="1" dirty="0" smtClean="0">
                <a:latin typeface="Century Gothic" panose="020B0502020202020204" pitchFamily="34" charset="0"/>
              </a:rPr>
              <a:t>stratégiához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cég pénzügyi stratégiája meghatározza a kockázatvállalás mértékét, a hozamelvárásokat és a befektetés időtávját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Rövid távú befektetések: likvid eszközök, rövid lejáratú állampapírok, betétek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Hosszú </a:t>
            </a:r>
            <a:r>
              <a:rPr lang="hu-HU" sz="2000" dirty="0">
                <a:latin typeface="Century Gothic" panose="020B0502020202020204" pitchFamily="34" charset="0"/>
              </a:rPr>
              <a:t>távú befektetések: ingatlan, új üzletág, részvények, innovációs projektek</a:t>
            </a:r>
          </a:p>
        </p:txBody>
      </p:sp>
    </p:spTree>
    <p:extLst>
      <p:ext uri="{BB962C8B-B14F-4D97-AF65-F5344CB8AC3E}">
        <p14:creationId xmlns:p14="http://schemas.microsoft.com/office/powerpoint/2010/main" val="1909134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églalap 2"/>
          <p:cNvSpPr/>
          <p:nvPr/>
        </p:nvSpPr>
        <p:spPr>
          <a:xfrm>
            <a:off x="870857" y="1341120"/>
            <a:ext cx="10824754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Befektetési lehetőségek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Új termékek, szolgáltatások fejlesztése</a:t>
            </a:r>
            <a:r>
              <a:rPr lang="hu-HU" sz="2000" dirty="0">
                <a:latin typeface="Century Gothic" panose="020B0502020202020204" pitchFamily="34" charset="0"/>
              </a:rPr>
              <a:t> – növeli a bevételt, hosszú távon </a:t>
            </a:r>
            <a:r>
              <a:rPr lang="hu-HU" sz="2000" dirty="0" smtClean="0">
                <a:latin typeface="Century Gothic" panose="020B0502020202020204" pitchFamily="34" charset="0"/>
              </a:rPr>
              <a:t>megtérül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Eszköz- vagy gépvásárlás</a:t>
            </a:r>
            <a:r>
              <a:rPr lang="hu-HU" sz="2000" dirty="0">
                <a:latin typeface="Century Gothic" panose="020B0502020202020204" pitchFamily="34" charset="0"/>
              </a:rPr>
              <a:t> – költségcsökkentés, termelékenység </a:t>
            </a:r>
            <a:r>
              <a:rPr lang="hu-HU" sz="2000" dirty="0" smtClean="0">
                <a:latin typeface="Century Gothic" panose="020B0502020202020204" pitchFamily="34" charset="0"/>
              </a:rPr>
              <a:t>növelés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Technológiai fejlesztés, szoftverek</a:t>
            </a:r>
            <a:r>
              <a:rPr lang="hu-HU" sz="2000" dirty="0">
                <a:latin typeface="Century Gothic" panose="020B0502020202020204" pitchFamily="34" charset="0"/>
              </a:rPr>
              <a:t> – hatékonyság, </a:t>
            </a:r>
            <a:r>
              <a:rPr lang="hu-HU" sz="2000" dirty="0" err="1" smtClean="0">
                <a:latin typeface="Century Gothic" panose="020B0502020202020204" pitchFamily="34" charset="0"/>
              </a:rPr>
              <a:t>digitalizáció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Pénzügyi befektetések</a:t>
            </a:r>
            <a:r>
              <a:rPr lang="hu-HU" sz="2000" dirty="0">
                <a:latin typeface="Century Gothic" panose="020B0502020202020204" pitchFamily="34" charset="0"/>
              </a:rPr>
              <a:t> – likvid eszközök, állampapírok, </a:t>
            </a:r>
            <a:r>
              <a:rPr lang="hu-HU" sz="2000" dirty="0" smtClean="0">
                <a:latin typeface="Century Gothic" panose="020B0502020202020204" pitchFamily="34" charset="0"/>
              </a:rPr>
              <a:t>részvények</a:t>
            </a:r>
            <a:endParaRPr lang="hu-HU" sz="2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659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306286" y="1265436"/>
            <a:ext cx="1050253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Kockázat–hozam </a:t>
            </a:r>
            <a:r>
              <a:rPr lang="hu-HU" sz="2400" b="1" dirty="0" smtClean="0">
                <a:latin typeface="Century Gothic" panose="020B0502020202020204" pitchFamily="34" charset="0"/>
              </a:rPr>
              <a:t>egyensúlya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Céges </a:t>
            </a:r>
            <a:r>
              <a:rPr lang="hu-HU" sz="2000" dirty="0">
                <a:latin typeface="Century Gothic" panose="020B0502020202020204" pitchFamily="34" charset="0"/>
              </a:rPr>
              <a:t>befektetéseknél a szempontok: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Biztonság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elsődleges a vállalkozás stabilitása.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Likviditás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a pénznek elérhetőnek kell maradnia, ha kell.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Hozam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a cég vagyonának gyarapítása.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Időhorizont</a:t>
            </a:r>
            <a:r>
              <a:rPr lang="hu-HU" sz="2000" b="1" dirty="0">
                <a:latin typeface="Century Gothic" panose="020B0502020202020204" pitchFamily="34" charset="0"/>
              </a:rPr>
              <a:t>:</a:t>
            </a:r>
            <a:r>
              <a:rPr lang="hu-HU" sz="2000" dirty="0">
                <a:latin typeface="Century Gothic" panose="020B0502020202020204" pitchFamily="34" charset="0"/>
              </a:rPr>
              <a:t> milyen időtávra köthető le a </a:t>
            </a:r>
            <a:r>
              <a:rPr lang="hu-HU" sz="2000" dirty="0" smtClean="0">
                <a:latin typeface="Century Gothic" panose="020B0502020202020204" pitchFamily="34" charset="0"/>
              </a:rPr>
              <a:t>pénz</a:t>
            </a:r>
            <a:endParaRPr lang="hu-HU" sz="2000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12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452846" y="890967"/>
            <a:ext cx="10502537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 smtClean="0">
                <a:latin typeface="Century Gothic" panose="020B0502020202020204" pitchFamily="34" charset="0"/>
              </a:rPr>
              <a:t>A </a:t>
            </a:r>
            <a:r>
              <a:rPr lang="hu-HU" sz="2000" dirty="0">
                <a:latin typeface="Century Gothic" panose="020B0502020202020204" pitchFamily="34" charset="0"/>
              </a:rPr>
              <a:t>háromszög: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b="1" dirty="0">
                <a:latin typeface="Century Gothic" panose="020B0502020202020204" pitchFamily="34" charset="0"/>
              </a:rPr>
              <a:t>likviditás – hozam – biztonság</a:t>
            </a:r>
            <a:r>
              <a:rPr lang="hu-HU" sz="2000" dirty="0">
                <a:latin typeface="Century Gothic" panose="020B0502020202020204" pitchFamily="34" charset="0"/>
              </a:rPr>
              <a:t> → egyszerre a három nem maximalizálható.</a:t>
            </a:r>
            <a:br>
              <a:rPr lang="hu-HU" sz="2000" dirty="0">
                <a:latin typeface="Century Gothic" panose="020B0502020202020204" pitchFamily="34" charset="0"/>
              </a:rPr>
            </a:br>
            <a:r>
              <a:rPr lang="hu-HU" sz="2000" dirty="0">
                <a:latin typeface="Century Gothic" panose="020B0502020202020204" pitchFamily="34" charset="0"/>
              </a:rPr>
              <a:t>Cégvezetőként azt kell eldönteni, </a:t>
            </a:r>
            <a:r>
              <a:rPr lang="hu-HU" sz="2000" b="1" dirty="0">
                <a:latin typeface="Century Gothic" panose="020B0502020202020204" pitchFamily="34" charset="0"/>
              </a:rPr>
              <a:t>melyik a prioritás</a:t>
            </a:r>
            <a:r>
              <a:rPr lang="hu-HU" sz="2000" dirty="0">
                <a:latin typeface="Century Gothic" panose="020B0502020202020204" pitchFamily="34" charset="0"/>
              </a:rPr>
              <a:t> rövid, közép és hosszú távon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endParaRPr lang="hu-HU" dirty="0"/>
          </a:p>
        </p:txBody>
      </p:sp>
      <p:pic>
        <p:nvPicPr>
          <p:cNvPr id="2050" name="Picture 2" descr="A 3 befektetési stratégia, amire mindenkinek szüksége lenn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1289" y="2168435"/>
            <a:ext cx="4828320" cy="399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4510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35725" y="986761"/>
            <a:ext cx="10746378" cy="467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dirty="0">
                <a:latin typeface="Century Gothic" panose="020B0502020202020204" pitchFamily="34" charset="0"/>
              </a:rPr>
              <a:t>A befektetéseknek nincs univerzális „legjobb” formája – minden az egyéni céloktól függ. </a:t>
            </a:r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Ezért </a:t>
            </a:r>
            <a:r>
              <a:rPr lang="hu-HU" sz="2000" dirty="0">
                <a:latin typeface="Century Gothic" panose="020B0502020202020204" pitchFamily="34" charset="0"/>
              </a:rPr>
              <a:t>először érdemes összeírni, </a:t>
            </a:r>
            <a:r>
              <a:rPr lang="hu-HU" sz="2000" dirty="0" smtClean="0">
                <a:latin typeface="Century Gothic" panose="020B0502020202020204" pitchFamily="34" charset="0"/>
              </a:rPr>
              <a:t>melyek a  </a:t>
            </a:r>
            <a:r>
              <a:rPr lang="hu-HU" sz="2000" dirty="0">
                <a:latin typeface="Century Gothic" panose="020B0502020202020204" pitchFamily="34" charset="0"/>
              </a:rPr>
              <a:t>nagyobb pénzügyi </a:t>
            </a:r>
            <a:r>
              <a:rPr lang="hu-HU" sz="2000" dirty="0" smtClean="0">
                <a:latin typeface="Century Gothic" panose="020B0502020202020204" pitchFamily="34" charset="0"/>
              </a:rPr>
              <a:t>céljaink  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Ezekhez </a:t>
            </a:r>
            <a:r>
              <a:rPr lang="hu-HU" sz="2000" dirty="0">
                <a:latin typeface="Century Gothic" panose="020B0502020202020204" pitchFamily="34" charset="0"/>
              </a:rPr>
              <a:t>határidőt és elérendő összeget rendelünk, így kialakul a hosszú távú pénzügyi tervünk.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Nem szükséges célonként külön befektetési stratégiát felépíteni; elég, ha a célokat három időtáv szerinti kategóriába soroljuk: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Rövid </a:t>
            </a:r>
            <a:r>
              <a:rPr lang="hu-HU" sz="2000" dirty="0">
                <a:latin typeface="Century Gothic" panose="020B0502020202020204" pitchFamily="34" charset="0"/>
              </a:rPr>
              <a:t>táv (1–5 év): alacsony kockázat, magas likviditás, alacsony hozam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Közép táv (3–10 év): közepes kockázat és hozam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Hosszú táv (8–10+ év): magasabb kockázat, magas hozam, kisebb likviditás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Ez </a:t>
            </a:r>
            <a:r>
              <a:rPr lang="hu-HU" sz="2000" dirty="0">
                <a:latin typeface="Century Gothic" panose="020B0502020202020204" pitchFamily="34" charset="0"/>
              </a:rPr>
              <a:t>az egyszerűsítés átláthatóvá és könnyen kezelhetővé teszi a pénzügyi stratégiát, miközben minden fontos célt megfelelően elhelyezhetünk benne.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9764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635725" y="986761"/>
            <a:ext cx="10746378" cy="51398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Rövid-</a:t>
            </a:r>
            <a:r>
              <a:rPr lang="hu-HU" sz="2000" b="1" dirty="0">
                <a:latin typeface="Century Gothic" panose="020B0502020202020204" pitchFamily="34" charset="0"/>
              </a:rPr>
              <a:t>, közép-, hosszú távú befektetések </a:t>
            </a:r>
            <a:r>
              <a:rPr lang="hu-HU" sz="2000" b="1" dirty="0" smtClean="0">
                <a:latin typeface="Century Gothic" panose="020B0502020202020204" pitchFamily="34" charset="0"/>
              </a:rPr>
              <a:t>cégnél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Rövid táv (0–12 hónap)</a:t>
            </a:r>
          </a:p>
          <a:p>
            <a:r>
              <a:rPr lang="hu-HU" dirty="0">
                <a:latin typeface="Century Gothic" panose="020B0502020202020204" pitchFamily="34" charset="0"/>
              </a:rPr>
              <a:t>likvid tartalék parkoltatása</a:t>
            </a:r>
          </a:p>
          <a:p>
            <a:r>
              <a:rPr lang="hu-HU" dirty="0">
                <a:latin typeface="Century Gothic" panose="020B0502020202020204" pitchFamily="34" charset="0"/>
              </a:rPr>
              <a:t>minimális kockázat</a:t>
            </a:r>
          </a:p>
          <a:p>
            <a:r>
              <a:rPr lang="hu-HU" dirty="0">
                <a:latin typeface="Century Gothic" panose="020B0502020202020204" pitchFamily="34" charset="0"/>
              </a:rPr>
              <a:t>eszközök: pénzpiaci alap, állampapír rövid futammal, elkülönített </a:t>
            </a:r>
            <a:r>
              <a:rPr lang="hu-HU" dirty="0" smtClean="0">
                <a:latin typeface="Century Gothic" panose="020B0502020202020204" pitchFamily="34" charset="0"/>
              </a:rPr>
              <a:t>lekötés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Közép </a:t>
            </a:r>
            <a:r>
              <a:rPr lang="hu-HU" b="1" dirty="0">
                <a:latin typeface="Century Gothic" panose="020B0502020202020204" pitchFamily="34" charset="0"/>
              </a:rPr>
              <a:t>táv (1–5 év)</a:t>
            </a:r>
          </a:p>
          <a:p>
            <a:r>
              <a:rPr lang="hu-HU" dirty="0">
                <a:latin typeface="Century Gothic" panose="020B0502020202020204" pitchFamily="34" charset="0"/>
              </a:rPr>
              <a:t>biztonsági tartalék bővítése</a:t>
            </a:r>
          </a:p>
          <a:p>
            <a:r>
              <a:rPr lang="hu-HU" dirty="0">
                <a:latin typeface="Century Gothic" panose="020B0502020202020204" pitchFamily="34" charset="0"/>
              </a:rPr>
              <a:t>kiszámítható, mérsékelt kockázat</a:t>
            </a:r>
          </a:p>
          <a:p>
            <a:r>
              <a:rPr lang="hu-HU" dirty="0">
                <a:latin typeface="Century Gothic" panose="020B0502020202020204" pitchFamily="34" charset="0"/>
              </a:rPr>
              <a:t>eszközök: kötvényalapok, vegyes alapok, vállalati </a:t>
            </a:r>
            <a:r>
              <a:rPr lang="hu-HU" dirty="0" smtClean="0">
                <a:latin typeface="Century Gothic" panose="020B0502020202020204" pitchFamily="34" charset="0"/>
              </a:rPr>
              <a:t>kötvények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Hosszú táv (5+ év)</a:t>
            </a:r>
          </a:p>
          <a:p>
            <a:r>
              <a:rPr lang="hu-HU" dirty="0">
                <a:latin typeface="Century Gothic" panose="020B0502020202020204" pitchFamily="34" charset="0"/>
              </a:rPr>
              <a:t>vagyonépítés, passzív jövedelem</a:t>
            </a:r>
          </a:p>
          <a:p>
            <a:r>
              <a:rPr lang="hu-HU" dirty="0">
                <a:latin typeface="Century Gothic" panose="020B0502020202020204" pitchFamily="34" charset="0"/>
              </a:rPr>
              <a:t>magasabb kockázat, nagyobb hozam</a:t>
            </a:r>
          </a:p>
          <a:p>
            <a:r>
              <a:rPr lang="hu-HU" dirty="0">
                <a:latin typeface="Century Gothic" panose="020B0502020202020204" pitchFamily="34" charset="0"/>
              </a:rPr>
              <a:t>eszközök: részvényalapok, ETF-</a:t>
            </a:r>
            <a:r>
              <a:rPr lang="hu-HU" dirty="0" err="1">
                <a:latin typeface="Century Gothic" panose="020B0502020202020204" pitchFamily="34" charset="0"/>
              </a:rPr>
              <a:t>ek</a:t>
            </a:r>
            <a:r>
              <a:rPr lang="hu-HU" dirty="0">
                <a:latin typeface="Century Gothic" panose="020B0502020202020204" pitchFamily="34" charset="0"/>
              </a:rPr>
              <a:t>, globális indexalapok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77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b="1" dirty="0" smtClean="0">
                <a:latin typeface="Century Gothic" panose="020B0502020202020204" pitchFamily="34" charset="0"/>
              </a:rPr>
              <a:t>Részvény, </a:t>
            </a:r>
            <a:r>
              <a:rPr lang="hu-HU" sz="1600" b="1" dirty="0" smtClean="0">
                <a:latin typeface="Century Gothic" panose="020B0502020202020204" pitchFamily="34" charset="0"/>
              </a:rPr>
              <a:t>kötvény</a:t>
            </a:r>
            <a:endParaRPr lang="hu-HU" sz="1600" dirty="0"/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>
                <a:latin typeface="Century Gothic" panose="020B0502020202020204" pitchFamily="34" charset="0"/>
              </a:rPr>
              <a:t>Részvény</a:t>
            </a:r>
          </a:p>
          <a:p>
            <a:r>
              <a:rPr lang="hu-HU" sz="1600" dirty="0" smtClean="0">
                <a:latin typeface="Century Gothic" panose="020B0502020202020204" pitchFamily="34" charset="0"/>
              </a:rPr>
              <a:t>A </a:t>
            </a:r>
            <a:r>
              <a:rPr lang="hu-HU" sz="1600" dirty="0">
                <a:latin typeface="Century Gothic" panose="020B0502020202020204" pitchFamily="34" charset="0"/>
              </a:rPr>
              <a:t>részvény egy vállalat tulajdonrészét jelenti. Aki részvényt vásárol, az a cég társtulajdonosává válik, és részesedhet a nyereségből (osztalék), valamint a részvény árfolyamának emelkedéséből.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Hogyan </a:t>
            </a:r>
            <a:r>
              <a:rPr lang="hu-HU" sz="1600" b="1" dirty="0">
                <a:latin typeface="Century Gothic" panose="020B0502020202020204" pitchFamily="34" charset="0"/>
              </a:rPr>
              <a:t>működik?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cég részvényeket bocsát ki, amelyeket tőzsdén vagy privát módon lehet megvásárolni.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részvény értéke változik a piaci kereslet-kínálat, a vállalat teljesítménye és a gazdasági helyzet függvényében.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befektető pénzt kereshet osztalékkal és árfolyamnyereséggel.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Előnyök</a:t>
            </a:r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Hosszú távon magasabb hozam lehetősége.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Tulajdonosi jogok (szavazás, osztalék).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Likvid befektetés: könnyen eladható a tőzsdén.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Hátrányok</a:t>
            </a:r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Nagyobb kockázat: az árfolyam ingadozhat.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vállalat rossz teljesítménye veszteséget okozhat.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befektetőnek nincs biztos hozama.</a:t>
            </a:r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45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79566" y="185572"/>
            <a:ext cx="10502537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Kötvény</a:t>
            </a:r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kötvény egy hitelviszonyt megtestesítő értékpapír. A befektető pénzt ad kölcsön egy cégnek vagy államnak, és cserébe kamatot kap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Hogyan működik?</a:t>
            </a:r>
          </a:p>
          <a:p>
            <a:r>
              <a:rPr lang="hu-HU" dirty="0">
                <a:latin typeface="Century Gothic" panose="020B0502020202020204" pitchFamily="34" charset="0"/>
              </a:rPr>
              <a:t>A kötvény kibocsátója meghatározza a futamidőt és a kamatot.</a:t>
            </a:r>
          </a:p>
          <a:p>
            <a:r>
              <a:rPr lang="hu-HU" dirty="0">
                <a:latin typeface="Century Gothic" panose="020B0502020202020204" pitchFamily="34" charset="0"/>
              </a:rPr>
              <a:t>A befektető a futamidő végén visszakapja a tőkét, közben pedig rendszeres kamatot fizetnek neki.</a:t>
            </a:r>
          </a:p>
          <a:p>
            <a:r>
              <a:rPr lang="hu-HU" dirty="0">
                <a:latin typeface="Century Gothic" panose="020B0502020202020204" pitchFamily="34" charset="0"/>
              </a:rPr>
              <a:t>A kötvény biztonságosabb, mint a részvény, mert előre meghatározott hozamot ad</a:t>
            </a:r>
            <a:r>
              <a:rPr lang="hu-HU" dirty="0" smtClean="0">
                <a:latin typeface="Century Gothic" panose="020B0502020202020204" pitchFamily="34" charset="0"/>
              </a:rPr>
              <a:t>. 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Államkötvény</a:t>
            </a:r>
          </a:p>
          <a:p>
            <a:pPr lvl="0"/>
            <a:r>
              <a:rPr lang="hu-HU" b="1" dirty="0" smtClean="0">
                <a:latin typeface="Century Gothic" panose="020B0502020202020204" pitchFamily="34" charset="0"/>
              </a:rPr>
              <a:t>Hogyan </a:t>
            </a:r>
            <a:r>
              <a:rPr lang="hu-HU" b="1" dirty="0">
                <a:latin typeface="Century Gothic" panose="020B0502020202020204" pitchFamily="34" charset="0"/>
              </a:rPr>
              <a:t>működik:</a:t>
            </a:r>
            <a:r>
              <a:rPr lang="hu-HU" dirty="0">
                <a:latin typeface="Century Gothic" panose="020B0502020202020204" pitchFamily="34" charset="0"/>
              </a:rPr>
              <a:t> Az állam adja el a kötvényt, a cég kölcsönt nyújt az államnak meghatározott időre, fix kamat fejében.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Előnyök:</a:t>
            </a:r>
            <a:r>
              <a:rPr lang="hu-HU" dirty="0">
                <a:latin typeface="Century Gothic" panose="020B0502020202020204" pitchFamily="34" charset="0"/>
              </a:rPr>
              <a:t> Biztonságos, kis kockázat, fix kamat.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Hátrányok:</a:t>
            </a:r>
            <a:r>
              <a:rPr lang="hu-HU" dirty="0">
                <a:latin typeface="Century Gothic" panose="020B0502020202020204" pitchFamily="34" charset="0"/>
              </a:rPr>
              <a:t> Alacsonyabb hozam, inflációs kockázat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lvl="0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Vállalati kötvény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Hogyan működik:</a:t>
            </a:r>
            <a:r>
              <a:rPr lang="hu-HU" dirty="0">
                <a:latin typeface="Century Gothic" panose="020B0502020202020204" pitchFamily="34" charset="0"/>
              </a:rPr>
              <a:t> Más cégek által kibocsátott kötvények vásárlása.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Előnyök:</a:t>
            </a:r>
            <a:r>
              <a:rPr lang="hu-HU" dirty="0">
                <a:latin typeface="Century Gothic" panose="020B0502020202020204" pitchFamily="34" charset="0"/>
              </a:rPr>
              <a:t> Magasabb hozam, diverzifikáció.</a:t>
            </a:r>
          </a:p>
          <a:p>
            <a:pPr lvl="0"/>
            <a:r>
              <a:rPr lang="hu-HU" b="1" dirty="0">
                <a:latin typeface="Century Gothic" panose="020B0502020202020204" pitchFamily="34" charset="0"/>
              </a:rPr>
              <a:t>Hátrányok:</a:t>
            </a:r>
            <a:r>
              <a:rPr lang="hu-HU" dirty="0">
                <a:latin typeface="Century Gothic" panose="020B0502020202020204" pitchFamily="34" charset="0"/>
              </a:rPr>
              <a:t> Magasabb kockázat (csőd, pénzügyi nehézségek).</a:t>
            </a:r>
          </a:p>
          <a:p>
            <a:pPr lvl="0"/>
            <a:endParaRPr lang="hu-HU" dirty="0" smtClean="0">
              <a:latin typeface="Century Gothic" panose="020B0502020202020204" pitchFamily="34" charset="0"/>
            </a:endParaRPr>
          </a:p>
          <a:p>
            <a:pPr lvl="0"/>
            <a:endParaRPr lang="hu-HU" dirty="0">
              <a:latin typeface="Century Gothic" panose="020B0502020202020204" pitchFamily="34" charset="0"/>
            </a:endParaRPr>
          </a:p>
          <a:p>
            <a:pPr lvl="0"/>
            <a:endParaRPr lang="hu-HU" dirty="0">
              <a:latin typeface="Century Gothic" panose="020B0502020202020204" pitchFamily="34" charset="0"/>
            </a:endParaRPr>
          </a:p>
          <a:p>
            <a:endParaRPr lang="hu-HU" b="1" dirty="0" smtClean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24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1600" b="1" dirty="0" err="1">
                <a:latin typeface="Century Gothic" panose="020B0502020202020204" pitchFamily="34" charset="0"/>
              </a:rPr>
              <a:t>Kriptovaluta</a:t>
            </a:r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 smtClean="0">
                <a:latin typeface="Century Gothic" panose="020B0502020202020204" pitchFamily="34" charset="0"/>
              </a:rPr>
              <a:t>A </a:t>
            </a:r>
            <a:r>
              <a:rPr lang="hu-HU" sz="1600" dirty="0" err="1">
                <a:latin typeface="Century Gothic" panose="020B0502020202020204" pitchFamily="34" charset="0"/>
              </a:rPr>
              <a:t>kriptovaluta</a:t>
            </a:r>
            <a:r>
              <a:rPr lang="hu-HU" sz="1600" dirty="0">
                <a:latin typeface="Century Gothic" panose="020B0502020202020204" pitchFamily="34" charset="0"/>
              </a:rPr>
              <a:t> digitális pénz, amelyet blokklánc-technológia működtet. Nincs mögötte központi bank vagy állam, az értékét a piaci kereslet és kínálat határozza meg.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Hogyan </a:t>
            </a:r>
            <a:r>
              <a:rPr lang="hu-HU" sz="1600" b="1" dirty="0">
                <a:latin typeface="Century Gothic" panose="020B0502020202020204" pitchFamily="34" charset="0"/>
              </a:rPr>
              <a:t>működik</a:t>
            </a:r>
            <a:r>
              <a:rPr lang="hu-HU" sz="1600" b="1" dirty="0" smtClean="0">
                <a:latin typeface="Century Gothic" panose="020B0502020202020204" pitchFamily="34" charset="0"/>
              </a:rPr>
              <a:t>?</a:t>
            </a:r>
          </a:p>
          <a:p>
            <a:r>
              <a:rPr lang="hu-HU" sz="1600" dirty="0" smtClean="0">
                <a:latin typeface="Century Gothic" panose="020B0502020202020204" pitchFamily="34" charset="0"/>
              </a:rPr>
              <a:t>Tranzakciók </a:t>
            </a:r>
            <a:r>
              <a:rPr lang="hu-HU" sz="1600" dirty="0">
                <a:latin typeface="Century Gothic" panose="020B0502020202020204" pitchFamily="34" charset="0"/>
              </a:rPr>
              <a:t>blokkokba rendezve, decentralizált hálózaton futnak</a:t>
            </a:r>
            <a:r>
              <a:rPr lang="hu-HU" sz="1600" dirty="0" smtClean="0">
                <a:latin typeface="Century Gothic" panose="020B0502020202020204" pitchFamily="34" charset="0"/>
              </a:rPr>
              <a:t>. A </a:t>
            </a:r>
            <a:r>
              <a:rPr lang="hu-HU" sz="1600" dirty="0">
                <a:latin typeface="Century Gothic" panose="020B0502020202020204" pitchFamily="34" charset="0"/>
              </a:rPr>
              <a:t>legismertebb </a:t>
            </a:r>
            <a:r>
              <a:rPr lang="hu-HU" sz="1600" dirty="0" err="1">
                <a:latin typeface="Century Gothic" panose="020B0502020202020204" pitchFamily="34" charset="0"/>
              </a:rPr>
              <a:t>kriptovaluta</a:t>
            </a:r>
            <a:r>
              <a:rPr lang="hu-HU" sz="1600" dirty="0">
                <a:latin typeface="Century Gothic" panose="020B0502020202020204" pitchFamily="34" charset="0"/>
              </a:rPr>
              <a:t> a </a:t>
            </a:r>
            <a:r>
              <a:rPr lang="hu-HU" sz="1600" dirty="0" err="1">
                <a:latin typeface="Century Gothic" panose="020B0502020202020204" pitchFamily="34" charset="0"/>
              </a:rPr>
              <a:t>Bitcoin</a:t>
            </a:r>
            <a:r>
              <a:rPr lang="hu-HU" sz="1600" dirty="0">
                <a:latin typeface="Century Gothic" panose="020B0502020202020204" pitchFamily="34" charset="0"/>
              </a:rPr>
              <a:t>, de több ezer </a:t>
            </a:r>
            <a:r>
              <a:rPr lang="hu-HU" sz="1600" dirty="0" err="1">
                <a:latin typeface="Century Gothic" panose="020B0502020202020204" pitchFamily="34" charset="0"/>
              </a:rPr>
              <a:t>altcoin</a:t>
            </a:r>
            <a:r>
              <a:rPr lang="hu-HU" sz="1600" dirty="0">
                <a:latin typeface="Century Gothic" panose="020B0502020202020204" pitchFamily="34" charset="0"/>
              </a:rPr>
              <a:t> létezik</a:t>
            </a:r>
            <a:r>
              <a:rPr lang="hu-HU" sz="1600" dirty="0" smtClean="0">
                <a:latin typeface="Century Gothic" panose="020B0502020202020204" pitchFamily="34" charset="0"/>
              </a:rPr>
              <a:t>. Tárolása </a:t>
            </a:r>
            <a:r>
              <a:rPr lang="hu-HU" sz="1600" dirty="0">
                <a:latin typeface="Century Gothic" panose="020B0502020202020204" pitchFamily="34" charset="0"/>
              </a:rPr>
              <a:t>digitális pénztárcában történik.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Ára rendkívül gyorsan változhat.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Előnyök</a:t>
            </a:r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Magas hozam lehetősége rövid időn belül.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Decentralizált, nem függ egyetlen intézménytől sem.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Innovatív technológiai háttér (blokklánc).</a:t>
            </a:r>
          </a:p>
          <a:p>
            <a:endParaRPr lang="hu-HU" sz="1600" b="1" dirty="0" smtClean="0">
              <a:latin typeface="Century Gothic" panose="020B0502020202020204" pitchFamily="34" charset="0"/>
            </a:endParaRPr>
          </a:p>
          <a:p>
            <a:r>
              <a:rPr lang="hu-HU" sz="1600" b="1" dirty="0" smtClean="0">
                <a:latin typeface="Century Gothic" panose="020B0502020202020204" pitchFamily="34" charset="0"/>
              </a:rPr>
              <a:t>Hátrányok</a:t>
            </a:r>
            <a:endParaRPr lang="hu-HU" sz="1600" b="1" dirty="0">
              <a:latin typeface="Century Gothic" panose="020B0502020202020204" pitchFamily="34" charset="0"/>
            </a:endParaRPr>
          </a:p>
          <a:p>
            <a:r>
              <a:rPr lang="hu-HU" sz="1600" dirty="0">
                <a:latin typeface="Century Gothic" panose="020B0502020202020204" pitchFamily="34" charset="0"/>
              </a:rPr>
              <a:t>Nagyon magas árfolyam-ingadozás (kockázatos).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Szabályozási bizonytalanság sok országban.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A digitális tárcák feltörése, elvesztése veszteséget okozhat.</a:t>
            </a:r>
          </a:p>
          <a:p>
            <a:r>
              <a:rPr lang="hu-HU" sz="1600" dirty="0">
                <a:latin typeface="Century Gothic" panose="020B0502020202020204" pitchFamily="34" charset="0"/>
              </a:rPr>
              <a:t>Nem termel valódi gazdasági teljesítményt, így csak spekuláció alapja lehet.</a:t>
            </a:r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6590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83772" y="1126098"/>
            <a:ext cx="105025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 smtClean="0">
                <a:latin typeface="Century Gothic" panose="020B0502020202020204" pitchFamily="34" charset="0"/>
              </a:rPr>
              <a:t>Diverzifikációt</a:t>
            </a: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>a kockázat szétporlasztását több értékpapír és eszközcsoport között, hogy amikor bizonyos értékpapírok rosszabbul teljesítenek, mindig legyenek olyanok is, amik a pozitív hozamaikkal ezt ellensúlyozzák. Előfordul, hogy bizonyos cégek árfolyama esik, de mindig lesznek olyanok, amik épp felívelő szakaszban járnak.</a:t>
            </a:r>
            <a:endParaRPr lang="hu-HU" sz="20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6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31520" y="925801"/>
            <a:ext cx="1074637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Rövid távú elkülönített lekötések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r>
              <a:rPr lang="hu-HU" sz="2000" dirty="0" smtClean="0">
                <a:latin typeface="Century Gothic" panose="020B0502020202020204" pitchFamily="34" charset="0"/>
              </a:rPr>
              <a:t>Olyan </a:t>
            </a:r>
            <a:r>
              <a:rPr lang="hu-HU" sz="2000" dirty="0">
                <a:latin typeface="Century Gothic" panose="020B0502020202020204" pitchFamily="34" charset="0"/>
              </a:rPr>
              <a:t>banki biztos befektetések, ahol a cég átmenetileg szabad pénzét leköti 1–12 hónapra. A pénz elkülönítve, külön számlán van, biztos hozammal.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Nagyon biztonságos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Előre ismert, fix kamat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Jó megoldás átmeneti (1–6 hónapra) szabad pénzeszközre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Alacsony hozam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Lekötési idő előtt sokszor csak kamatvesztéssel lehet felmondani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50513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31520" y="925801"/>
            <a:ext cx="10746378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000" b="1" dirty="0">
                <a:latin typeface="Century Gothic" panose="020B0502020202020204" pitchFamily="34" charset="0"/>
              </a:rPr>
              <a:t>Vállalati kötvények</a:t>
            </a:r>
          </a:p>
          <a:p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Olyan értékpapír, amelyet cégek bocsátanak ki. Gyakorlatilag hitelt adsz a cégnek, ő pedig kamatot fizet érte.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Előny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Általában magasabb kamat, mint az állampapír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2–5 éves futamidők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Jó hozam-kockázat arány, ha stabil a kibocsátó</a:t>
            </a:r>
          </a:p>
          <a:p>
            <a:endParaRPr lang="hu-HU" sz="2000" b="1" dirty="0" smtClean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Hátrány</a:t>
            </a:r>
            <a:endParaRPr lang="hu-HU" sz="2000" b="1" dirty="0">
              <a:latin typeface="Century Gothic" panose="020B0502020202020204" pitchFamily="34" charset="0"/>
            </a:endParaRPr>
          </a:p>
          <a:p>
            <a:r>
              <a:rPr lang="hu-HU" sz="2000" dirty="0">
                <a:latin typeface="Century Gothic" panose="020B0502020202020204" pitchFamily="34" charset="0"/>
              </a:rPr>
              <a:t>A kibocsátó cég csődje esetén bukható a pénz (csődkockázat)</a:t>
            </a:r>
          </a:p>
          <a:p>
            <a:r>
              <a:rPr lang="hu-HU" sz="2000" dirty="0">
                <a:latin typeface="Century Gothic" panose="020B0502020202020204" pitchFamily="34" charset="0"/>
              </a:rPr>
              <a:t>Kevésbé likvid, mint az állampapír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90261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57645" y="594875"/>
            <a:ext cx="10746378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b="1" dirty="0">
                <a:latin typeface="Century Gothic" panose="020B0502020202020204" pitchFamily="34" charset="0"/>
              </a:rPr>
              <a:t>Állampapírok </a:t>
            </a:r>
            <a:endParaRPr lang="hu-HU" b="1" dirty="0" smtClean="0">
              <a:latin typeface="Century Gothic" panose="020B0502020202020204" pitchFamily="34" charset="0"/>
            </a:endParaRP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dirty="0" smtClean="0">
                <a:latin typeface="Century Gothic" panose="020B0502020202020204" pitchFamily="34" charset="0"/>
              </a:rPr>
              <a:t>A </a:t>
            </a:r>
            <a:r>
              <a:rPr lang="hu-HU" dirty="0">
                <a:latin typeface="Century Gothic" panose="020B0502020202020204" pitchFamily="34" charset="0"/>
              </a:rPr>
              <a:t>magyar állam által kibocsátott hitelpapír. Cégként is vásárolható (nem csak lakossági!). A legbiztonságosabb belföldi megoldás</a:t>
            </a:r>
            <a:r>
              <a:rPr lang="hu-HU" dirty="0" smtClean="0">
                <a:latin typeface="Century Gothic" panose="020B0502020202020204" pitchFamily="34" charset="0"/>
              </a:rPr>
              <a:t>. </a:t>
            </a:r>
            <a:r>
              <a:rPr lang="hu-HU" dirty="0">
                <a:latin typeface="Century Gothic" panose="020B0502020202020204" pitchFamily="34" charset="0"/>
              </a:rPr>
              <a:t>Az állampapírok, az állam által kibocsátott, hitelviszonyt megtestesítő </a:t>
            </a:r>
            <a:r>
              <a:rPr lang="hu-HU" dirty="0" smtClean="0">
                <a:latin typeface="Century Gothic" panose="020B0502020202020204" pitchFamily="34" charset="0"/>
              </a:rPr>
              <a:t>értékpapírok. </a:t>
            </a:r>
            <a:r>
              <a:rPr lang="hu-HU" dirty="0">
                <a:latin typeface="Century Gothic" panose="020B0502020202020204" pitchFamily="34" charset="0"/>
              </a:rPr>
              <a:t>Az állampapír azt tanúsítja, hogy valaki az államnak hitelt nyújtott.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Típusok</a:t>
            </a:r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DKJ (Diszkont Kincstárjegy)</a:t>
            </a:r>
            <a:r>
              <a:rPr lang="hu-HU" dirty="0">
                <a:latin typeface="Century Gothic" panose="020B0502020202020204" pitchFamily="34" charset="0"/>
              </a:rPr>
              <a:t> </a:t>
            </a:r>
            <a:r>
              <a:rPr lang="hu-HU" dirty="0" smtClean="0">
                <a:latin typeface="Century Gothic" panose="020B0502020202020204" pitchFamily="34" charset="0"/>
              </a:rPr>
              <a:t>–A</a:t>
            </a:r>
            <a:r>
              <a:rPr lang="hu-HU" dirty="0">
                <a:latin typeface="Century Gothic" panose="020B0502020202020204" pitchFamily="34" charset="0"/>
              </a:rPr>
              <a:t> </a:t>
            </a:r>
            <a:r>
              <a:rPr lang="hu-HU" i="1" dirty="0">
                <a:latin typeface="Century Gothic" panose="020B0502020202020204" pitchFamily="34" charset="0"/>
              </a:rPr>
              <a:t>diszkont kincstárjegy</a:t>
            </a:r>
            <a:r>
              <a:rPr lang="hu-HU" dirty="0">
                <a:latin typeface="Century Gothic" panose="020B0502020202020204" pitchFamily="34" charset="0"/>
              </a:rPr>
              <a:t> (</a:t>
            </a:r>
            <a:r>
              <a:rPr lang="hu-HU" i="1" dirty="0">
                <a:latin typeface="Century Gothic" panose="020B0502020202020204" pitchFamily="34" charset="0"/>
              </a:rPr>
              <a:t>DKJ</a:t>
            </a:r>
            <a:r>
              <a:rPr lang="hu-HU" dirty="0">
                <a:latin typeface="Century Gothic" panose="020B0502020202020204" pitchFamily="34" charset="0"/>
              </a:rPr>
              <a:t>) a Magyar Államkincstár által kibocsátott maximum egyéves futamidejű, alacsony kockázatú és likvid állampapír.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kötvények </a:t>
            </a:r>
            <a:r>
              <a:rPr lang="hu-HU" b="1" dirty="0">
                <a:latin typeface="Century Gothic" panose="020B0502020202020204" pitchFamily="34" charset="0"/>
              </a:rPr>
              <a:t>vállalkozóknak</a:t>
            </a:r>
            <a:r>
              <a:rPr lang="hu-HU" dirty="0">
                <a:latin typeface="Century Gothic" panose="020B0502020202020204" pitchFamily="34" charset="0"/>
              </a:rPr>
              <a:t> 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Előny</a:t>
            </a:r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Állami garancia (a legbiztonságosabb)</a:t>
            </a:r>
          </a:p>
          <a:p>
            <a:r>
              <a:rPr lang="hu-HU" dirty="0">
                <a:latin typeface="Century Gothic" panose="020B0502020202020204" pitchFamily="34" charset="0"/>
              </a:rPr>
              <a:t>Átlátható, egyszerű</a:t>
            </a:r>
          </a:p>
          <a:p>
            <a:r>
              <a:rPr lang="hu-HU" dirty="0">
                <a:latin typeface="Century Gothic" panose="020B0502020202020204" pitchFamily="34" charset="0"/>
              </a:rPr>
              <a:t>Likvid: könnyen visszaváltható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Hátrány</a:t>
            </a:r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Hozam limitált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99425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99675"/>
            <a:ext cx="1074637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>
                <a:latin typeface="Century Gothic" panose="020B0502020202020204" pitchFamily="34" charset="0"/>
              </a:rPr>
              <a:t>Kötvényalapok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Befektetési alap, amely több ország, cég vagy állam kötvényeit tartja egy portfólióban. A diverzifikáció csökkenti a kockázatot.</a:t>
            </a:r>
          </a:p>
          <a:p>
            <a:endParaRPr lang="hu-HU" sz="2400" b="1" dirty="0" smtClean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Előny</a:t>
            </a:r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Stabilabb, mint a részvény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Középtávon (2–4 év) jó hozam-kockázat arány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Szakértők kezelik</a:t>
            </a:r>
          </a:p>
          <a:p>
            <a:endParaRPr lang="hu-HU" sz="2400" b="1" dirty="0" smtClean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Hátrány</a:t>
            </a:r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Kamatszint változásai miatt a befektetés árfolyama ingadozhat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Hozama nem garantált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14921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655835"/>
            <a:ext cx="10746378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/>
              <a:t>Részvényalapok</a:t>
            </a:r>
            <a:endParaRPr lang="hu-HU" sz="2400" b="1" dirty="0"/>
          </a:p>
          <a:p>
            <a:endParaRPr lang="hu-HU" sz="2400" dirty="0" smtClean="0"/>
          </a:p>
          <a:p>
            <a:r>
              <a:rPr lang="hu-HU" sz="2400" dirty="0" smtClean="0"/>
              <a:t>Csak </a:t>
            </a:r>
            <a:r>
              <a:rPr lang="hu-HU" sz="2400" dirty="0"/>
              <a:t>részvényekbe fektető alapok. Magas növekedési potenciál, hosszú távon a legjobb hozamokat adják.</a:t>
            </a:r>
          </a:p>
          <a:p>
            <a:endParaRPr lang="hu-HU" sz="2400" b="1" dirty="0" smtClean="0"/>
          </a:p>
          <a:p>
            <a:r>
              <a:rPr lang="hu-HU" sz="2400" b="1" dirty="0" smtClean="0"/>
              <a:t>Előny</a:t>
            </a:r>
            <a:endParaRPr lang="hu-HU" sz="2400" b="1" dirty="0"/>
          </a:p>
          <a:p>
            <a:r>
              <a:rPr lang="hu-HU" sz="2400" dirty="0"/>
              <a:t>Hosszú távú vagyonépítés (5–10+ év)</a:t>
            </a:r>
          </a:p>
          <a:p>
            <a:r>
              <a:rPr lang="hu-HU" sz="2400" dirty="0"/>
              <a:t>Magas hozamlehetőség (évi 8–15% akár)</a:t>
            </a:r>
          </a:p>
          <a:p>
            <a:r>
              <a:rPr lang="hu-HU" sz="2400" dirty="0"/>
              <a:t>Infláció feletti megtérülés</a:t>
            </a:r>
          </a:p>
          <a:p>
            <a:endParaRPr lang="hu-HU" sz="2400" b="1" dirty="0" smtClean="0"/>
          </a:p>
          <a:p>
            <a:r>
              <a:rPr lang="hu-HU" sz="2400" b="1" dirty="0" smtClean="0"/>
              <a:t>Hátrány</a:t>
            </a:r>
            <a:endParaRPr lang="hu-HU" sz="2400" b="1" dirty="0"/>
          </a:p>
          <a:p>
            <a:r>
              <a:rPr lang="hu-HU" sz="2400" dirty="0"/>
              <a:t>Nagy </a:t>
            </a:r>
            <a:r>
              <a:rPr lang="hu-HU" sz="2400" dirty="0" err="1" smtClean="0"/>
              <a:t>volatilitás</a:t>
            </a:r>
            <a:r>
              <a:rPr lang="hu-HU" sz="2400" dirty="0" smtClean="0"/>
              <a:t> (</a:t>
            </a:r>
            <a:r>
              <a:rPr lang="hu-HU" sz="1600" dirty="0">
                <a:latin typeface="Century Gothic" panose="020B0502020202020204" pitchFamily="34" charset="0"/>
              </a:rPr>
              <a:t>A magasabb </a:t>
            </a:r>
            <a:r>
              <a:rPr lang="hu-HU" sz="1600" dirty="0" err="1">
                <a:latin typeface="Century Gothic" panose="020B0502020202020204" pitchFamily="34" charset="0"/>
              </a:rPr>
              <a:t>volatilitás</a:t>
            </a:r>
            <a:r>
              <a:rPr lang="hu-HU" sz="1600" dirty="0">
                <a:latin typeface="Century Gothic" panose="020B0502020202020204" pitchFamily="34" charset="0"/>
              </a:rPr>
              <a:t> gyorsabban, nagyobb kilengésekkel változó árfolyamot jelent, ami legtöbbször a magasabb potenciális hozammal is párosul</a:t>
            </a:r>
            <a:r>
              <a:rPr lang="hu-HU" sz="1600" dirty="0" smtClean="0">
                <a:latin typeface="Century Gothic" panose="020B0502020202020204" pitchFamily="34" charset="0"/>
              </a:rPr>
              <a:t>.)</a:t>
            </a:r>
            <a:endParaRPr lang="hu-HU" sz="1600" dirty="0">
              <a:latin typeface="Century Gothic" panose="020B0502020202020204" pitchFamily="34" charset="0"/>
            </a:endParaRPr>
          </a:p>
          <a:p>
            <a:r>
              <a:rPr lang="hu-HU" sz="2400" dirty="0"/>
              <a:t>Rövid távon akár jelentős mínuszok is lehetnek</a:t>
            </a:r>
          </a:p>
          <a:p>
            <a:r>
              <a:rPr lang="hu-HU" sz="2400" dirty="0"/>
              <a:t>Csak hosszú távra ajánlott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53425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53439" y="899675"/>
            <a:ext cx="10746378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400" b="1" dirty="0" smtClean="0">
                <a:latin typeface="Century Gothic" panose="020B0502020202020204" pitchFamily="34" charset="0"/>
              </a:rPr>
              <a:t>Vegyes alapok</a:t>
            </a:r>
            <a:endParaRPr lang="hu-HU" sz="2400" b="1" dirty="0">
              <a:latin typeface="Century Gothic" panose="020B0502020202020204" pitchFamily="34" charset="0"/>
            </a:endParaRPr>
          </a:p>
          <a:p>
            <a:endParaRPr lang="hu-HU" sz="2400" dirty="0" smtClean="0">
              <a:latin typeface="Century Gothic" panose="020B0502020202020204" pitchFamily="34" charset="0"/>
            </a:endParaRPr>
          </a:p>
          <a:p>
            <a:r>
              <a:rPr lang="hu-HU" sz="2400" dirty="0" smtClean="0">
                <a:latin typeface="Century Gothic" panose="020B0502020202020204" pitchFamily="34" charset="0"/>
              </a:rPr>
              <a:t>Olyan </a:t>
            </a:r>
            <a:r>
              <a:rPr lang="hu-HU" sz="2400" dirty="0">
                <a:latin typeface="Century Gothic" panose="020B0502020202020204" pitchFamily="34" charset="0"/>
              </a:rPr>
              <a:t>befektetési alap, ami </a:t>
            </a:r>
            <a:r>
              <a:rPr lang="hu-HU" sz="2400" b="1" dirty="0">
                <a:latin typeface="Century Gothic" panose="020B0502020202020204" pitchFamily="34" charset="0"/>
              </a:rPr>
              <a:t>részvény + kötvény</a:t>
            </a:r>
            <a:r>
              <a:rPr lang="hu-HU" sz="2400" dirty="0">
                <a:latin typeface="Century Gothic" panose="020B0502020202020204" pitchFamily="34" charset="0"/>
              </a:rPr>
              <a:t> portfóliót tartalmaz. Átmenet a biztonságos és a dinamikus befektetés között.</a:t>
            </a:r>
          </a:p>
          <a:p>
            <a:endParaRPr lang="hu-HU" sz="2400" b="1" dirty="0" smtClean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Előny</a:t>
            </a:r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Kiegyensúlyozott növekedés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Jobb hozam, mint a tiszta kötvény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Éves 5–10% közötti átlagos hozam általános</a:t>
            </a:r>
          </a:p>
          <a:p>
            <a:endParaRPr lang="hu-HU" sz="2400" b="1" dirty="0" smtClean="0">
              <a:latin typeface="Century Gothic" panose="020B0502020202020204" pitchFamily="34" charset="0"/>
            </a:endParaRPr>
          </a:p>
          <a:p>
            <a:r>
              <a:rPr lang="hu-HU" sz="2400" b="1" dirty="0" smtClean="0">
                <a:latin typeface="Century Gothic" panose="020B0502020202020204" pitchFamily="34" charset="0"/>
              </a:rPr>
              <a:t>Hátrány</a:t>
            </a:r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sz="2400" dirty="0">
                <a:latin typeface="Century Gothic" panose="020B0502020202020204" pitchFamily="34" charset="0"/>
              </a:rPr>
              <a:t>Mérsékelt árfolyam-ingadozás</a:t>
            </a:r>
          </a:p>
          <a:p>
            <a:r>
              <a:rPr lang="hu-HU" sz="2400" dirty="0">
                <a:latin typeface="Century Gothic" panose="020B0502020202020204" pitchFamily="34" charset="0"/>
              </a:rPr>
              <a:t>Nem garantált eredmény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4737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44732" y="690670"/>
            <a:ext cx="1050253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sz="2200" b="1" dirty="0">
                <a:latin typeface="Century Gothic" panose="020B0502020202020204" pitchFamily="34" charset="0"/>
              </a:rPr>
              <a:t>ETF-</a:t>
            </a:r>
            <a:r>
              <a:rPr lang="hu-HU" sz="2200" b="1" dirty="0" err="1">
                <a:latin typeface="Century Gothic" panose="020B0502020202020204" pitchFamily="34" charset="0"/>
              </a:rPr>
              <a:t>ek</a:t>
            </a:r>
            <a:r>
              <a:rPr lang="hu-HU" sz="2200" b="1" dirty="0">
                <a:latin typeface="Century Gothic" panose="020B0502020202020204" pitchFamily="34" charset="0"/>
              </a:rPr>
              <a:t> – költséghatékony diverzifikáció</a:t>
            </a:r>
          </a:p>
          <a:p>
            <a:endParaRPr lang="hu-HU" sz="2200" b="1" dirty="0" smtClean="0">
              <a:latin typeface="Century Gothic" panose="020B0502020202020204" pitchFamily="34" charset="0"/>
            </a:endParaRPr>
          </a:p>
          <a:p>
            <a:endParaRPr lang="hu-HU" sz="2200" b="1" dirty="0">
              <a:latin typeface="Century Gothic" panose="020B0502020202020204" pitchFamily="34" charset="0"/>
            </a:endParaRPr>
          </a:p>
          <a:p>
            <a:r>
              <a:rPr lang="hu-HU" sz="2200" dirty="0">
                <a:latin typeface="Century Gothic" panose="020B0502020202020204" pitchFamily="34" charset="0"/>
              </a:rPr>
              <a:t>ETF = Exchange </a:t>
            </a:r>
            <a:r>
              <a:rPr lang="hu-HU" sz="2200" dirty="0" err="1">
                <a:latin typeface="Century Gothic" panose="020B0502020202020204" pitchFamily="34" charset="0"/>
              </a:rPr>
              <a:t>Traded</a:t>
            </a:r>
            <a:r>
              <a:rPr lang="hu-HU" sz="2200" dirty="0">
                <a:latin typeface="Century Gothic" panose="020B0502020202020204" pitchFamily="34" charset="0"/>
              </a:rPr>
              <a:t> </a:t>
            </a:r>
            <a:r>
              <a:rPr lang="hu-HU" sz="2200" dirty="0" err="1">
                <a:latin typeface="Century Gothic" panose="020B0502020202020204" pitchFamily="34" charset="0"/>
              </a:rPr>
              <a:t>Fund</a:t>
            </a:r>
            <a:r>
              <a:rPr lang="hu-HU" sz="2200" dirty="0">
                <a:latin typeface="Century Gothic" panose="020B0502020202020204" pitchFamily="34" charset="0"/>
              </a:rPr>
              <a:t/>
            </a:r>
            <a:br>
              <a:rPr lang="hu-HU" sz="2200" dirty="0">
                <a:latin typeface="Century Gothic" panose="020B0502020202020204" pitchFamily="34" charset="0"/>
              </a:rPr>
            </a:br>
            <a:r>
              <a:rPr lang="hu-HU" sz="2200" dirty="0">
                <a:latin typeface="Century Gothic" panose="020B0502020202020204" pitchFamily="34" charset="0"/>
              </a:rPr>
              <a:t>Tőzsdén kereskedett alap, amely egy indexet követ </a:t>
            </a:r>
            <a:endParaRPr lang="hu-HU" sz="2200" dirty="0" smtClean="0">
              <a:latin typeface="Century Gothic" panose="020B0502020202020204" pitchFamily="34" charset="0"/>
            </a:endParaRPr>
          </a:p>
          <a:p>
            <a:endParaRPr lang="hu-HU" sz="2200" b="1" dirty="0">
              <a:latin typeface="Century Gothic" panose="020B0502020202020204" pitchFamily="34" charset="0"/>
            </a:endParaRPr>
          </a:p>
          <a:p>
            <a:r>
              <a:rPr lang="hu-HU" sz="2200" b="1" dirty="0" smtClean="0">
                <a:latin typeface="Century Gothic" panose="020B0502020202020204" pitchFamily="34" charset="0"/>
              </a:rPr>
              <a:t>Előny</a:t>
            </a:r>
            <a:endParaRPr lang="hu-HU" sz="2200" b="1" dirty="0">
              <a:latin typeface="Century Gothic" panose="020B0502020202020204" pitchFamily="34" charset="0"/>
            </a:endParaRPr>
          </a:p>
          <a:p>
            <a:r>
              <a:rPr lang="hu-HU" sz="2200" dirty="0">
                <a:latin typeface="Century Gothic" panose="020B0502020202020204" pitchFamily="34" charset="0"/>
              </a:rPr>
              <a:t>Rendkívül alacsony költség (0,1–0,3%)</a:t>
            </a:r>
          </a:p>
          <a:p>
            <a:r>
              <a:rPr lang="hu-HU" sz="2200" dirty="0">
                <a:latin typeface="Century Gothic" panose="020B0502020202020204" pitchFamily="34" charset="0"/>
              </a:rPr>
              <a:t>Gyors, naponta adható-vehető</a:t>
            </a:r>
          </a:p>
          <a:p>
            <a:r>
              <a:rPr lang="hu-HU" sz="2200" dirty="0">
                <a:latin typeface="Century Gothic" panose="020B0502020202020204" pitchFamily="34" charset="0"/>
              </a:rPr>
              <a:t>Globális diverzifikáció pár kattintással</a:t>
            </a:r>
          </a:p>
          <a:p>
            <a:endParaRPr lang="hu-HU" sz="2200" b="1" dirty="0" smtClean="0">
              <a:latin typeface="Century Gothic" panose="020B0502020202020204" pitchFamily="34" charset="0"/>
            </a:endParaRPr>
          </a:p>
          <a:p>
            <a:r>
              <a:rPr lang="hu-HU" sz="2200" b="1" dirty="0" smtClean="0">
                <a:latin typeface="Century Gothic" panose="020B0502020202020204" pitchFamily="34" charset="0"/>
              </a:rPr>
              <a:t>Hátrány</a:t>
            </a:r>
            <a:endParaRPr lang="hu-HU" sz="2200" b="1" dirty="0">
              <a:latin typeface="Century Gothic" panose="020B0502020202020204" pitchFamily="34" charset="0"/>
            </a:endParaRPr>
          </a:p>
          <a:p>
            <a:r>
              <a:rPr lang="hu-HU" sz="2200" dirty="0">
                <a:latin typeface="Century Gothic" panose="020B0502020202020204" pitchFamily="34" charset="0"/>
              </a:rPr>
              <a:t>A teljes piaci kockázatot viseli az ETF is</a:t>
            </a:r>
          </a:p>
          <a:p>
            <a:r>
              <a:rPr lang="hu-HU" sz="2200" dirty="0">
                <a:latin typeface="Century Gothic" panose="020B0502020202020204" pitchFamily="34" charset="0"/>
              </a:rPr>
              <a:t>A vállalkozónak kell a stratégiát kialakítania</a:t>
            </a:r>
          </a:p>
          <a:p>
            <a:endParaRPr lang="hu-HU" sz="1600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2688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740230" y="560042"/>
            <a:ext cx="11051177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r>
              <a:rPr lang="hu-HU" sz="2400" b="1" dirty="0">
                <a:latin typeface="Century Gothic" panose="020B0502020202020204" pitchFamily="34" charset="0"/>
              </a:rPr>
              <a:t>Befektetés önmagába és a </a:t>
            </a:r>
            <a:r>
              <a:rPr lang="hu-HU" sz="2400" b="1" dirty="0" smtClean="0">
                <a:latin typeface="Century Gothic" panose="020B0502020202020204" pitchFamily="34" charset="0"/>
              </a:rPr>
              <a:t>jövőbe</a:t>
            </a:r>
          </a:p>
          <a:p>
            <a:endParaRPr lang="hu-HU" sz="2400" b="1" dirty="0">
              <a:latin typeface="Century Gothic" panose="020B0502020202020204" pitchFamily="34" charset="0"/>
            </a:endParaRPr>
          </a:p>
          <a:p>
            <a:r>
              <a:rPr lang="hu-HU" dirty="0">
                <a:latin typeface="Century Gothic" panose="020B0502020202020204" pitchFamily="34" charset="0"/>
              </a:rPr>
              <a:t>A befektetés nemcsak cégekbe vagy eszközökbe történhet – az egyik legfontosabb és legértékesebb befektetés, amit tehetünk, </a:t>
            </a:r>
            <a:r>
              <a:rPr lang="hu-HU" b="1" dirty="0">
                <a:latin typeface="Century Gothic" panose="020B0502020202020204" pitchFamily="34" charset="0"/>
              </a:rPr>
              <a:t>saját magunkba történik</a:t>
            </a:r>
            <a:r>
              <a:rPr lang="hu-HU" dirty="0">
                <a:latin typeface="Century Gothic" panose="020B0502020202020204" pitchFamily="34" charset="0"/>
              </a:rPr>
              <a:t>. Ez magában foglalja a jövőnk biztosítását, egészségünk megőrzését és anyagi biztonságunk kiépítését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Egészség:</a:t>
            </a:r>
            <a:r>
              <a:rPr lang="hu-HU" sz="2000" dirty="0" smtClean="0">
                <a:latin typeface="Century Gothic" panose="020B0502020202020204" pitchFamily="34" charset="0"/>
              </a:rPr>
              <a:t> hosszú </a:t>
            </a:r>
            <a:r>
              <a:rPr lang="hu-HU" sz="2000" dirty="0">
                <a:latin typeface="Century Gothic" panose="020B0502020202020204" pitchFamily="34" charset="0"/>
              </a:rPr>
              <a:t>távon biztosítják, hogy fizikai és mentális állapotunk támogassa vállalkozói életünket</a:t>
            </a:r>
            <a:r>
              <a:rPr lang="hu-HU" sz="2000" dirty="0" smtClean="0">
                <a:latin typeface="Century Gothic" panose="020B0502020202020204" pitchFamily="34" charset="0"/>
              </a:rPr>
              <a:t>.  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Anyagi biztonság:</a:t>
            </a:r>
            <a:r>
              <a:rPr lang="hu-HU" dirty="0">
                <a:latin typeface="Century Gothic" panose="020B0502020202020204" pitchFamily="34" charset="0"/>
              </a:rPr>
              <a:t> </a:t>
            </a:r>
            <a:r>
              <a:rPr lang="hu-HU" dirty="0" smtClean="0">
                <a:latin typeface="Century Gothic" panose="020B0502020202020204" pitchFamily="34" charset="0"/>
              </a:rPr>
              <a:t>öngondoskodás. </a:t>
            </a:r>
          </a:p>
          <a:p>
            <a:endParaRPr lang="hu-HU" dirty="0">
              <a:latin typeface="Century Gothic" panose="020B0502020202020204" pitchFamily="34" charset="0"/>
            </a:endParaRPr>
          </a:p>
          <a:p>
            <a:endParaRPr lang="hu-HU" dirty="0"/>
          </a:p>
          <a:p>
            <a:r>
              <a:rPr lang="hu-HU" dirty="0">
                <a:latin typeface="Century Gothic" panose="020B0502020202020204" pitchFamily="34" charset="0"/>
              </a:rPr>
              <a:t>Az – egyéni és munkáltatói – </a:t>
            </a:r>
            <a:r>
              <a:rPr lang="hu-HU" dirty="0" smtClean="0">
                <a:latin typeface="Century Gothic" panose="020B0502020202020204" pitchFamily="34" charset="0"/>
              </a:rPr>
              <a:t>önkéntes pénztári </a:t>
            </a:r>
            <a:r>
              <a:rPr lang="hu-HU" dirty="0">
                <a:latin typeface="Century Gothic" panose="020B0502020202020204" pitchFamily="34" charset="0"/>
              </a:rPr>
              <a:t>befizetések után 20% adóvisszatérítésben  részesülhet, legfeljebb 150 000 Ft értékben, amit újabb egészségügyi és/vagy önsegélyező kiadásokra fordíthat. A hatályos adójogszabályok alapján az önkéntes pénztári munkáltatói hozzájárulás a bérjövedelemmel azonos módon adózik. 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2678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836024" y="1143516"/>
            <a:ext cx="1105117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Személyes fejlődés:</a:t>
            </a:r>
            <a:r>
              <a:rPr lang="hu-HU" sz="2000" dirty="0">
                <a:latin typeface="Century Gothic" panose="020B0502020202020204" pitchFamily="34" charset="0"/>
              </a:rPr>
              <a:t> Tanulás, képzések, önfejlesztő programok és </a:t>
            </a:r>
            <a:r>
              <a:rPr lang="hu-HU" sz="2000" dirty="0" err="1">
                <a:latin typeface="Century Gothic" panose="020B0502020202020204" pitchFamily="34" charset="0"/>
              </a:rPr>
              <a:t>mentorálás</a:t>
            </a:r>
            <a:r>
              <a:rPr lang="hu-HU" sz="2000" dirty="0">
                <a:latin typeface="Century Gothic" panose="020B0502020202020204" pitchFamily="34" charset="0"/>
              </a:rPr>
              <a:t> mind-mind a tudásunkba és képességeinkbe történő befektetés, amely hosszú távon megtérülő eredményeket hoz</a:t>
            </a:r>
            <a:r>
              <a:rPr lang="hu-HU" sz="2000" dirty="0" smtClean="0">
                <a:latin typeface="Century Gothic" panose="020B0502020202020204" pitchFamily="34" charset="0"/>
              </a:rPr>
              <a:t>.</a:t>
            </a:r>
          </a:p>
          <a:p>
            <a:endParaRPr lang="hu-HU" sz="2000" dirty="0" smtClean="0">
              <a:latin typeface="Century Gothic" panose="020B0502020202020204" pitchFamily="34" charset="0"/>
            </a:endParaRPr>
          </a:p>
          <a:p>
            <a:endParaRPr lang="hu-HU" sz="2000" dirty="0">
              <a:latin typeface="Century Gothic" panose="020B0502020202020204" pitchFamily="34" charset="0"/>
            </a:endParaRPr>
          </a:p>
          <a:p>
            <a:r>
              <a:rPr lang="hu-HU" sz="2000" b="1" dirty="0">
                <a:latin typeface="Century Gothic" panose="020B0502020202020204" pitchFamily="34" charset="0"/>
              </a:rPr>
              <a:t>Összefoglalva:</a:t>
            </a:r>
            <a:r>
              <a:rPr lang="hu-HU" sz="2000" dirty="0">
                <a:latin typeface="Century Gothic" panose="020B0502020202020204" pitchFamily="34" charset="0"/>
              </a:rPr>
              <a:t> a </a:t>
            </a:r>
            <a:r>
              <a:rPr lang="hu-HU" sz="2000" dirty="0" smtClean="0">
                <a:latin typeface="Century Gothic" panose="020B0502020202020204" pitchFamily="34" charset="0"/>
              </a:rPr>
              <a:t>vállalkozás </a:t>
            </a:r>
            <a:r>
              <a:rPr lang="hu-HU" sz="2000" dirty="0">
                <a:latin typeface="Century Gothic" panose="020B0502020202020204" pitchFamily="34" charset="0"/>
              </a:rPr>
              <a:t>sikerét és növekedését is elősegítheti, ha </a:t>
            </a:r>
            <a:r>
              <a:rPr lang="hu-HU" sz="2000" dirty="0" smtClean="0">
                <a:latin typeface="Century Gothic" panose="020B0502020202020204" pitchFamily="34" charset="0"/>
              </a:rPr>
              <a:t>gondoskodunk </a:t>
            </a:r>
            <a:r>
              <a:rPr lang="hu-HU" sz="2000" dirty="0">
                <a:latin typeface="Century Gothic" panose="020B0502020202020204" pitchFamily="34" charset="0"/>
              </a:rPr>
              <a:t>saját </a:t>
            </a:r>
            <a:r>
              <a:rPr lang="hu-HU" sz="2000" dirty="0" smtClean="0">
                <a:latin typeface="Century Gothic" panose="020B0502020202020204" pitchFamily="34" charset="0"/>
              </a:rPr>
              <a:t>egészségünkről</a:t>
            </a:r>
            <a:r>
              <a:rPr lang="hu-HU" sz="2000" dirty="0">
                <a:latin typeface="Century Gothic" panose="020B0502020202020204" pitchFamily="34" charset="0"/>
              </a:rPr>
              <a:t>, jövőbeni anyagi </a:t>
            </a:r>
            <a:r>
              <a:rPr lang="hu-HU" sz="2000" dirty="0" smtClean="0">
                <a:latin typeface="Century Gothic" panose="020B0502020202020204" pitchFamily="34" charset="0"/>
              </a:rPr>
              <a:t>biztonságunkról és a </a:t>
            </a:r>
            <a:r>
              <a:rPr lang="hu-HU" sz="2000" dirty="0">
                <a:latin typeface="Century Gothic" panose="020B0502020202020204" pitchFamily="34" charset="0"/>
              </a:rPr>
              <a:t>folyamatos </a:t>
            </a:r>
            <a:r>
              <a:rPr lang="hu-HU" sz="2000" dirty="0" smtClean="0">
                <a:latin typeface="Century Gothic" panose="020B0502020202020204" pitchFamily="34" charset="0"/>
              </a:rPr>
              <a:t>tanulásról.</a:t>
            </a:r>
          </a:p>
          <a:p>
            <a:r>
              <a:rPr lang="hu-HU" sz="2000" dirty="0" smtClean="0">
                <a:latin typeface="Century Gothic" panose="020B0502020202020204" pitchFamily="34" charset="0"/>
              </a:rPr>
              <a:t> </a:t>
            </a:r>
            <a:r>
              <a:rPr lang="hu-HU" sz="2000" dirty="0">
                <a:latin typeface="Century Gothic" panose="020B0502020202020204" pitchFamily="34" charset="0"/>
              </a:rPr>
              <a:t>A legbiztosabb befektetés, ami mindig megtérül, </a:t>
            </a:r>
            <a:r>
              <a:rPr lang="hu-HU" sz="2000" b="1" dirty="0" smtClean="0">
                <a:latin typeface="Century Gothic" panose="020B0502020202020204" pitchFamily="34" charset="0"/>
              </a:rPr>
              <a:t>önmagamba </a:t>
            </a:r>
            <a:r>
              <a:rPr lang="hu-HU" sz="2000" b="1" dirty="0">
                <a:latin typeface="Century Gothic" panose="020B0502020202020204" pitchFamily="34" charset="0"/>
              </a:rPr>
              <a:t>történik</a:t>
            </a:r>
            <a:r>
              <a:rPr lang="hu-HU" sz="2000" dirty="0">
                <a:latin typeface="Century Gothic" panose="020B0502020202020204" pitchFamily="34" charset="0"/>
              </a:rPr>
              <a:t>.</a:t>
            </a: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 </a:t>
            </a: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39985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063932" y="1117390"/>
            <a:ext cx="11051177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sz="2000" b="1" dirty="0" smtClean="0">
                <a:latin typeface="Century Gothic" panose="020B0502020202020204" pitchFamily="34" charset="0"/>
              </a:rPr>
              <a:t>Vállalkozói </a:t>
            </a:r>
            <a:r>
              <a:rPr lang="hu-HU" sz="2000" b="1" dirty="0">
                <a:latin typeface="Century Gothic" panose="020B0502020202020204" pitchFamily="34" charset="0"/>
              </a:rPr>
              <a:t>alapok és </a:t>
            </a:r>
            <a:r>
              <a:rPr lang="hu-HU" sz="2000" b="1" dirty="0" smtClean="0">
                <a:latin typeface="Century Gothic" panose="020B0502020202020204" pitchFamily="34" charset="0"/>
              </a:rPr>
              <a:t>attitűd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Vállalkozói szemlélet és motiváció: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Miért vállalkozunk, milyen célok hajtják a vállalkozót.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A sikeres vállalkozói gondolkodás kulcsa: rugalmasság, kitartás, </a:t>
            </a:r>
            <a:r>
              <a:rPr lang="hu-HU" dirty="0" err="1">
                <a:latin typeface="Century Gothic" panose="020B0502020202020204" pitchFamily="34" charset="0"/>
              </a:rPr>
              <a:t>proaktivitás</a:t>
            </a:r>
            <a:r>
              <a:rPr lang="hu-HU" dirty="0">
                <a:latin typeface="Century Gothic" panose="020B0502020202020204" pitchFamily="34" charset="0"/>
              </a:rPr>
              <a:t>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Vállalkozói </a:t>
            </a:r>
            <a:r>
              <a:rPr lang="hu-HU" b="1" dirty="0">
                <a:latin typeface="Century Gothic" panose="020B0502020202020204" pitchFamily="34" charset="0"/>
              </a:rPr>
              <a:t>attitűd: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Kockázatvállalás, problémamegoldás, folyamatos tanulás.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Önálló döntéshozatal és felelősségvállalás.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Vállalkozási </a:t>
            </a:r>
            <a:r>
              <a:rPr lang="hu-HU" b="1" dirty="0">
                <a:latin typeface="Century Gothic" panose="020B0502020202020204" pitchFamily="34" charset="0"/>
              </a:rPr>
              <a:t>formák: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b="1" dirty="0">
                <a:latin typeface="Century Gothic" panose="020B0502020202020204" pitchFamily="34" charset="0"/>
              </a:rPr>
              <a:t>Egyéni </a:t>
            </a:r>
            <a:r>
              <a:rPr lang="hu-HU" b="1" dirty="0" smtClean="0">
                <a:latin typeface="Century Gothic" panose="020B0502020202020204" pitchFamily="34" charset="0"/>
              </a:rPr>
              <a:t>vállalkozás</a:t>
            </a:r>
          </a:p>
          <a:p>
            <a:pPr lvl="1"/>
            <a:r>
              <a:rPr lang="hu-HU" b="1" dirty="0" smtClean="0">
                <a:latin typeface="Century Gothic" panose="020B0502020202020204" pitchFamily="34" charset="0"/>
              </a:rPr>
              <a:t>Betéti </a:t>
            </a:r>
            <a:r>
              <a:rPr lang="hu-HU" b="1" dirty="0">
                <a:latin typeface="Century Gothic" panose="020B0502020202020204" pitchFamily="34" charset="0"/>
              </a:rPr>
              <a:t>társaság (Bt</a:t>
            </a:r>
            <a:r>
              <a:rPr lang="hu-HU" b="1" dirty="0" smtClean="0">
                <a:latin typeface="Century Gothic" panose="020B0502020202020204" pitchFamily="34" charset="0"/>
              </a:rPr>
              <a:t>.)</a:t>
            </a:r>
          </a:p>
          <a:p>
            <a:pPr lvl="1"/>
            <a:r>
              <a:rPr lang="hu-HU" b="1" dirty="0" smtClean="0">
                <a:latin typeface="Century Gothic" panose="020B0502020202020204" pitchFamily="34" charset="0"/>
              </a:rPr>
              <a:t>Korlátolt </a:t>
            </a:r>
            <a:r>
              <a:rPr lang="hu-HU" b="1" dirty="0">
                <a:latin typeface="Century Gothic" panose="020B0502020202020204" pitchFamily="34" charset="0"/>
              </a:rPr>
              <a:t>felelősségű társaság (Kft</a:t>
            </a:r>
            <a:r>
              <a:rPr lang="hu-HU" b="1" dirty="0" smtClean="0">
                <a:latin typeface="Century Gothic" panose="020B0502020202020204" pitchFamily="34" charset="0"/>
              </a:rPr>
              <a:t>.)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69037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924595" y="1082557"/>
            <a:ext cx="1105117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Vállalkozás </a:t>
            </a:r>
            <a:r>
              <a:rPr lang="hu-HU" b="1" dirty="0" smtClean="0">
                <a:latin typeface="Century Gothic" panose="020B0502020202020204" pitchFamily="34" charset="0"/>
              </a:rPr>
              <a:t>működése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Vállalkozási és adózási formák: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Különböző adózási lehetőségek: KIVA, KATA, átalányadó, társasági adó.</a:t>
            </a:r>
          </a:p>
          <a:p>
            <a:pPr lvl="1"/>
            <a:r>
              <a:rPr lang="hu-HU" dirty="0" smtClean="0">
                <a:latin typeface="Century Gothic" panose="020B0502020202020204" pitchFamily="34" charset="0"/>
              </a:rPr>
              <a:t>.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Foglalkoztatási formák: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Alkalmazott, </a:t>
            </a:r>
            <a:r>
              <a:rPr lang="hu-HU" dirty="0" smtClean="0">
                <a:latin typeface="Century Gothic" panose="020B0502020202020204" pitchFamily="34" charset="0"/>
              </a:rPr>
              <a:t>egyszerűsített foglalkoztatás</a:t>
            </a:r>
          </a:p>
          <a:p>
            <a:pPr lvl="1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Adók és járulékok rendszere: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Társasági adó, áfa, SZJA, járulékok, helyi iparűzési adó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lvl="1"/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A könyvelő szerepe: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 smtClean="0">
                <a:latin typeface="Century Gothic" panose="020B0502020202020204" pitchFamily="34" charset="0"/>
              </a:rPr>
              <a:t>Partnerség, folyamatos kapcsolattartás</a:t>
            </a: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62248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323703" y="1343814"/>
            <a:ext cx="11051177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Pénzügyi </a:t>
            </a:r>
            <a:r>
              <a:rPr lang="hu-HU" b="1" dirty="0" smtClean="0">
                <a:latin typeface="Century Gothic" panose="020B0502020202020204" pitchFamily="34" charset="0"/>
              </a:rPr>
              <a:t>tudatosság</a:t>
            </a:r>
          </a:p>
          <a:p>
            <a:endParaRPr lang="hu-HU" b="1" dirty="0">
              <a:latin typeface="Century Gothic" panose="020B0502020202020204" pitchFamily="34" charset="0"/>
            </a:endParaRPr>
          </a:p>
          <a:p>
            <a:r>
              <a:rPr lang="hu-HU" b="1" dirty="0">
                <a:latin typeface="Century Gothic" panose="020B0502020202020204" pitchFamily="34" charset="0"/>
              </a:rPr>
              <a:t>Bevétel ≠ profit: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Megtanultuk, hogy a bevétel nem azonos a tényleges nyereséggel, a költségeket és tartalékokat is figyelembe kell venni.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Cash-flow </a:t>
            </a:r>
            <a:r>
              <a:rPr lang="hu-HU" b="1" dirty="0">
                <a:latin typeface="Century Gothic" panose="020B0502020202020204" pitchFamily="34" charset="0"/>
              </a:rPr>
              <a:t>tervezés és likviditás: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Rövid távú, havi tervezés a pénzáramlás nyomon követésére.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Likviditás fenntartása a működés biztosítására</a:t>
            </a:r>
            <a:r>
              <a:rPr lang="hu-HU" dirty="0" smtClean="0">
                <a:latin typeface="Century Gothic" panose="020B0502020202020204" pitchFamily="34" charset="0"/>
              </a:rPr>
              <a:t>.</a:t>
            </a:r>
          </a:p>
          <a:p>
            <a:pPr lvl="1"/>
            <a:r>
              <a:rPr lang="hu-HU" dirty="0" smtClean="0">
                <a:latin typeface="Century Gothic" panose="020B0502020202020204" pitchFamily="34" charset="0"/>
              </a:rPr>
              <a:t>Először a profit</a:t>
            </a:r>
            <a:endParaRPr lang="hu-HU" dirty="0">
              <a:latin typeface="Century Gothic" panose="020B0502020202020204" pitchFamily="34" charset="0"/>
            </a:endParaRP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Üzleti </a:t>
            </a:r>
            <a:r>
              <a:rPr lang="hu-HU" b="1" dirty="0">
                <a:latin typeface="Century Gothic" panose="020B0502020202020204" pitchFamily="34" charset="0"/>
              </a:rPr>
              <a:t>terv: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A cég stratégiai és pénzügyi tervének alapja.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Tartalmazza a célokat, piaci elemzést, marketingtervet, pénzügyi előrejelzést.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578216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1140823" y="1378648"/>
            <a:ext cx="11051177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Pénzügyi </a:t>
            </a:r>
            <a:r>
              <a:rPr lang="hu-HU" b="1" dirty="0">
                <a:latin typeface="Century Gothic" panose="020B0502020202020204" pitchFamily="34" charset="0"/>
              </a:rPr>
              <a:t>lehetőségek és források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Hitelek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Mikor érdemes felvenni, kockázatok és megtérülés elemzése.</a:t>
            </a:r>
          </a:p>
          <a:p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Befektetések</a:t>
            </a:r>
            <a:r>
              <a:rPr lang="hu-HU" b="1" dirty="0">
                <a:latin typeface="Century Gothic" panose="020B0502020202020204" pitchFamily="34" charset="0"/>
              </a:rPr>
              <a:t>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Céges pénz felhasználása, megtérülés, </a:t>
            </a:r>
            <a:r>
              <a:rPr lang="hu-HU" dirty="0" smtClean="0">
                <a:latin typeface="Century Gothic" panose="020B0502020202020204" pitchFamily="34" charset="0"/>
              </a:rPr>
              <a:t>diverzifikáció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endParaRPr lang="hu-HU" b="1" dirty="0" smtClean="0">
              <a:latin typeface="Century Gothic" panose="020B0502020202020204" pitchFamily="34" charset="0"/>
            </a:endParaRPr>
          </a:p>
          <a:p>
            <a:r>
              <a:rPr lang="hu-HU" b="1" dirty="0" smtClean="0">
                <a:latin typeface="Century Gothic" panose="020B0502020202020204" pitchFamily="34" charset="0"/>
              </a:rPr>
              <a:t>Támogatások </a:t>
            </a:r>
            <a:r>
              <a:rPr lang="hu-HU" b="1" dirty="0">
                <a:latin typeface="Century Gothic" panose="020B0502020202020204" pitchFamily="34" charset="0"/>
              </a:rPr>
              <a:t>és kedvezmények:</a:t>
            </a:r>
            <a:endParaRPr lang="hu-HU" dirty="0">
              <a:latin typeface="Century Gothic" panose="020B0502020202020204" pitchFamily="34" charset="0"/>
            </a:endParaRP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Pályázatok, KKV-k külön adókönnyítései, adó- és járulékkedvezmények.</a:t>
            </a:r>
          </a:p>
          <a:p>
            <a:pPr lvl="1"/>
            <a:r>
              <a:rPr lang="hu-HU" dirty="0">
                <a:latin typeface="Century Gothic" panose="020B0502020202020204" pitchFamily="34" charset="0"/>
              </a:rPr>
              <a:t>Hogyan kombináljuk a különböző forrásokat: önerő + hitel + pályázat.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036403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églalap 1"/>
          <p:cNvSpPr/>
          <p:nvPr/>
        </p:nvSpPr>
        <p:spPr>
          <a:xfrm>
            <a:off x="2551613" y="2475927"/>
            <a:ext cx="11051177" cy="104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u-HU" dirty="0" smtClean="0"/>
              <a:t> </a:t>
            </a:r>
            <a:endParaRPr lang="hu-HU" dirty="0">
              <a:latin typeface="Century Gothic" panose="020B0502020202020204" pitchFamily="34" charset="0"/>
            </a:endParaRPr>
          </a:p>
          <a:p>
            <a:r>
              <a:rPr lang="hu-HU" sz="4400" b="1" dirty="0" smtClean="0">
                <a:latin typeface="Century Gothic" panose="020B0502020202020204" pitchFamily="34" charset="0"/>
              </a:rPr>
              <a:t>Köszönöm a  figyelmet!</a:t>
            </a:r>
            <a:endParaRPr lang="hu-HU" sz="4400" dirty="0"/>
          </a:p>
        </p:txBody>
      </p:sp>
    </p:spTree>
    <p:extLst>
      <p:ext uri="{BB962C8B-B14F-4D97-AF65-F5344CB8AC3E}">
        <p14:creationId xmlns:p14="http://schemas.microsoft.com/office/powerpoint/2010/main" val="360183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us">
  <a:themeElements>
    <a:clrScheme name="Organikus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D9B247"/>
      </a:accent1>
      <a:accent2>
        <a:srgbClr val="CC702D"/>
      </a:accent2>
      <a:accent3>
        <a:srgbClr val="B53A31"/>
      </a:accent3>
      <a:accent4>
        <a:srgbClr val="815F56"/>
      </a:accent4>
      <a:accent5>
        <a:srgbClr val="AE9E7C"/>
      </a:accent5>
      <a:accent6>
        <a:srgbClr val="7B8865"/>
      </a:accent6>
      <a:hlink>
        <a:srgbClr val="BB7826"/>
      </a:hlink>
      <a:folHlink>
        <a:srgbClr val="CF9C5F"/>
      </a:folHlink>
    </a:clrScheme>
    <a:fontScheme name="Organikus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us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E4E49EB0-FB00-41F5-9359-4843D783A23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1594</TotalTime>
  <Words>5329</Words>
  <Application>Microsoft Office PowerPoint</Application>
  <PresentationFormat>Szélesvásznú</PresentationFormat>
  <Paragraphs>968</Paragraphs>
  <Slides>89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89</vt:i4>
      </vt:variant>
    </vt:vector>
  </HeadingPairs>
  <TitlesOfParts>
    <vt:vector size="96" baseType="lpstr">
      <vt:lpstr>Arial</vt:lpstr>
      <vt:lpstr>Calibri</vt:lpstr>
      <vt:lpstr>Century Gothic</vt:lpstr>
      <vt:lpstr>Courier New</vt:lpstr>
      <vt:lpstr>Garamond</vt:lpstr>
      <vt:lpstr>Times New Roman</vt:lpstr>
      <vt:lpstr>Organikus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Pataki-Németh Zsuzsanna</dc:creator>
  <cp:lastModifiedBy>Pataki-Németh Zsuzsanna</cp:lastModifiedBy>
  <cp:revision>63</cp:revision>
  <dcterms:created xsi:type="dcterms:W3CDTF">2025-11-20T07:01:46Z</dcterms:created>
  <dcterms:modified xsi:type="dcterms:W3CDTF">2025-11-21T12:25:54Z</dcterms:modified>
</cp:coreProperties>
</file>